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notesMasterIdLst>
    <p:notesMasterId r:id="rId44"/>
  </p:notesMasterIdLst>
  <p:sldIdLst>
    <p:sldId id="298" r:id="rId2"/>
    <p:sldId id="256" r:id="rId3"/>
    <p:sldId id="382" r:id="rId4"/>
    <p:sldId id="383" r:id="rId5"/>
    <p:sldId id="384" r:id="rId6"/>
    <p:sldId id="385" r:id="rId7"/>
    <p:sldId id="386" r:id="rId8"/>
    <p:sldId id="261" r:id="rId9"/>
    <p:sldId id="262" r:id="rId10"/>
    <p:sldId id="310" r:id="rId11"/>
    <p:sldId id="264" r:id="rId12"/>
    <p:sldId id="265" r:id="rId13"/>
    <p:sldId id="266" r:id="rId14"/>
    <p:sldId id="267" r:id="rId15"/>
    <p:sldId id="329" r:id="rId16"/>
    <p:sldId id="369" r:id="rId17"/>
    <p:sldId id="387" r:id="rId18"/>
    <p:sldId id="388" r:id="rId19"/>
    <p:sldId id="389" r:id="rId20"/>
    <p:sldId id="390" r:id="rId21"/>
    <p:sldId id="391" r:id="rId22"/>
    <p:sldId id="392" r:id="rId23"/>
    <p:sldId id="393" r:id="rId24"/>
    <p:sldId id="394" r:id="rId25"/>
    <p:sldId id="346" r:id="rId26"/>
    <p:sldId id="402" r:id="rId27"/>
    <p:sldId id="395" r:id="rId28"/>
    <p:sldId id="398" r:id="rId29"/>
    <p:sldId id="396" r:id="rId30"/>
    <p:sldId id="397" r:id="rId31"/>
    <p:sldId id="399" r:id="rId32"/>
    <p:sldId id="400" r:id="rId33"/>
    <p:sldId id="401" r:id="rId34"/>
    <p:sldId id="359" r:id="rId35"/>
    <p:sldId id="360" r:id="rId36"/>
    <p:sldId id="361" r:id="rId37"/>
    <p:sldId id="362" r:id="rId38"/>
    <p:sldId id="363" r:id="rId39"/>
    <p:sldId id="364" r:id="rId40"/>
    <p:sldId id="366" r:id="rId41"/>
    <p:sldId id="367" r:id="rId42"/>
    <p:sldId id="28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p:scale>
          <a:sx n="81" d="100"/>
          <a:sy n="81" d="100"/>
        </p:scale>
        <p:origin x="-16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C00000"/>
            </a:solidFill>
          </c:spPr>
          <c:dPt>
            <c:idx val="1"/>
            <c:bubble3D val="0"/>
            <c:spPr>
              <a:solidFill>
                <a:srgbClr val="FFC000"/>
              </a:solidFill>
            </c:spPr>
            <c:extLst xmlns:c16r2="http://schemas.microsoft.com/office/drawing/2015/06/chart">
              <c:ext xmlns:c16="http://schemas.microsoft.com/office/drawing/2014/chart" uri="{C3380CC4-5D6E-409C-BE32-E72D297353CC}">
                <c16:uniqueId val="{00000001-DC21-4DA9-B108-C4FEF426EBCE}"/>
              </c:ext>
            </c:extLst>
          </c:dPt>
          <c:dLbls>
            <c:spPr>
              <a:noFill/>
              <a:ln>
                <a:noFill/>
              </a:ln>
              <a:effectLst/>
            </c:spPr>
            <c:txPr>
              <a:bodyPr/>
              <a:lstStyle/>
              <a:p>
                <a:pPr>
                  <a:defRPr sz="1100"/>
                </a:pPr>
                <a:endParaRPr lang="fa-IR"/>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مثبت</c:v>
                </c:pt>
                <c:pt idx="1">
                  <c:v>منفی</c:v>
                </c:pt>
              </c:strCache>
            </c:strRef>
          </c:ca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0-4147-8345-8087-32420D81CDAE}"/>
            </c:ext>
          </c:extLst>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مقاوم</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کلایترومایسین</c:v>
                </c:pt>
                <c:pt idx="1">
                  <c:v>مترونیدازول</c:v>
                </c:pt>
                <c:pt idx="2">
                  <c:v>آموکسی سیلین</c:v>
                </c:pt>
                <c:pt idx="3">
                  <c:v>تتراسایکلین</c:v>
                </c:pt>
                <c:pt idx="4">
                  <c:v>لووفلوکساسین</c:v>
                </c:pt>
              </c:strCache>
            </c:strRef>
          </c:cat>
          <c:val>
            <c:numRef>
              <c:f>Sheet1!$B$2:$B$6</c:f>
              <c:numCache>
                <c:formatCode>General</c:formatCode>
                <c:ptCount val="5"/>
                <c:pt idx="0">
                  <c:v>56</c:v>
                </c:pt>
                <c:pt idx="1">
                  <c:v>100</c:v>
                </c:pt>
                <c:pt idx="2">
                  <c:v>30</c:v>
                </c:pt>
                <c:pt idx="3">
                  <c:v>26</c:v>
                </c:pt>
                <c:pt idx="4">
                  <c:v>0</c:v>
                </c:pt>
              </c:numCache>
            </c:numRef>
          </c:val>
          <c:extLst xmlns:c16r2="http://schemas.microsoft.com/office/drawing/2015/06/chart">
            <c:ext xmlns:c16="http://schemas.microsoft.com/office/drawing/2014/chart" uri="{C3380CC4-5D6E-409C-BE32-E72D297353CC}">
              <c16:uniqueId val="{00000000-B8C2-2D4B-8915-E027A4A761BF}"/>
            </c:ext>
          </c:extLst>
        </c:ser>
        <c:ser>
          <c:idx val="1"/>
          <c:order val="1"/>
          <c:tx>
            <c:strRef>
              <c:f>Sheet1!$C$1</c:f>
              <c:strCache>
                <c:ptCount val="1"/>
                <c:pt idx="0">
                  <c:v>حساس</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کلایترومایسین</c:v>
                </c:pt>
                <c:pt idx="1">
                  <c:v>مترونیدازول</c:v>
                </c:pt>
                <c:pt idx="2">
                  <c:v>آموکسی سیلین</c:v>
                </c:pt>
                <c:pt idx="3">
                  <c:v>تتراسایکلین</c:v>
                </c:pt>
                <c:pt idx="4">
                  <c:v>لووفلوکساسین</c:v>
                </c:pt>
              </c:strCache>
            </c:strRef>
          </c:cat>
          <c:val>
            <c:numRef>
              <c:f>Sheet1!$C$2:$C$6</c:f>
              <c:numCache>
                <c:formatCode>General</c:formatCode>
                <c:ptCount val="5"/>
                <c:pt idx="0">
                  <c:v>44</c:v>
                </c:pt>
                <c:pt idx="1">
                  <c:v>0</c:v>
                </c:pt>
                <c:pt idx="2">
                  <c:v>70</c:v>
                </c:pt>
                <c:pt idx="3">
                  <c:v>74</c:v>
                </c:pt>
                <c:pt idx="4">
                  <c:v>100</c:v>
                </c:pt>
              </c:numCache>
            </c:numRef>
          </c:val>
          <c:extLst xmlns:c16r2="http://schemas.microsoft.com/office/drawing/2015/06/chart">
            <c:ext xmlns:c16="http://schemas.microsoft.com/office/drawing/2014/chart" uri="{C3380CC4-5D6E-409C-BE32-E72D297353CC}">
              <c16:uniqueId val="{00000001-B8C2-2D4B-8915-E027A4A761BF}"/>
            </c:ext>
          </c:extLst>
        </c:ser>
        <c:dLbls>
          <c:showLegendKey val="0"/>
          <c:showVal val="1"/>
          <c:showCatName val="0"/>
          <c:showSerName val="0"/>
          <c:showPercent val="0"/>
          <c:showBubbleSize val="0"/>
        </c:dLbls>
        <c:gapWidth val="75"/>
        <c:shape val="box"/>
        <c:axId val="22944384"/>
        <c:axId val="22950272"/>
        <c:axId val="0"/>
      </c:bar3DChart>
      <c:catAx>
        <c:axId val="22944384"/>
        <c:scaling>
          <c:orientation val="minMax"/>
        </c:scaling>
        <c:delete val="0"/>
        <c:axPos val="b"/>
        <c:numFmt formatCode="General" sourceLinked="0"/>
        <c:majorTickMark val="none"/>
        <c:minorTickMark val="none"/>
        <c:tickLblPos val="nextTo"/>
        <c:crossAx val="22950272"/>
        <c:crosses val="autoZero"/>
        <c:auto val="1"/>
        <c:lblAlgn val="ctr"/>
        <c:lblOffset val="100"/>
        <c:noMultiLvlLbl val="0"/>
      </c:catAx>
      <c:valAx>
        <c:axId val="22950272"/>
        <c:scaling>
          <c:orientation val="minMax"/>
        </c:scaling>
        <c:delete val="0"/>
        <c:axPos val="l"/>
        <c:numFmt formatCode="General" sourceLinked="1"/>
        <c:majorTickMark val="none"/>
        <c:minorTickMark val="none"/>
        <c:tickLblPos val="nextTo"/>
        <c:crossAx val="22944384"/>
        <c:crosses val="autoZero"/>
        <c:crossBetween val="between"/>
      </c:valAx>
    </c:plotArea>
    <c:legend>
      <c:legendPos val="b"/>
      <c:overlay val="0"/>
    </c:legend>
    <c:plotVisOnly val="1"/>
    <c:dispBlanksAs val="gap"/>
    <c:showDLblsOverMax val="0"/>
  </c:chart>
  <c:txPr>
    <a:bodyPr/>
    <a:lstStyle/>
    <a:p>
      <a:pPr>
        <a:defRPr sz="1200"/>
      </a:pPr>
      <a:endParaRPr lang="fa-I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Column1</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بلی</c:v>
                </c:pt>
                <c:pt idx="1">
                  <c:v>خیر</c:v>
                </c:pt>
              </c:strCache>
            </c:strRef>
          </c:cat>
          <c:val>
            <c:numRef>
              <c:f>Sheet1!$B$2:$B$3</c:f>
              <c:numCache>
                <c:formatCode>General</c:formatCode>
                <c:ptCount val="2"/>
                <c:pt idx="0">
                  <c:v>6</c:v>
                </c:pt>
                <c:pt idx="1">
                  <c:v>94</c:v>
                </c:pt>
              </c:numCache>
            </c:numRef>
          </c:val>
          <c:extLst xmlns:c16r2="http://schemas.microsoft.com/office/drawing/2015/06/chart">
            <c:ext xmlns:c16="http://schemas.microsoft.com/office/drawing/2014/chart" uri="{C3380CC4-5D6E-409C-BE32-E72D297353CC}">
              <c16:uniqueId val="{00000000-A91A-284D-92CF-5EAF35E4582E}"/>
            </c:ext>
          </c:extLst>
        </c:ser>
        <c:dLbls>
          <c:showLegendKey val="0"/>
          <c:showVal val="1"/>
          <c:showCatName val="0"/>
          <c:showSerName val="0"/>
          <c:showPercent val="0"/>
          <c:showBubbleSize val="0"/>
        </c:dLbls>
        <c:gapWidth val="75"/>
        <c:shape val="box"/>
        <c:axId val="22982656"/>
        <c:axId val="22985344"/>
        <c:axId val="0"/>
      </c:bar3DChart>
      <c:catAx>
        <c:axId val="22982656"/>
        <c:scaling>
          <c:orientation val="minMax"/>
        </c:scaling>
        <c:delete val="0"/>
        <c:axPos val="b"/>
        <c:numFmt formatCode="General" sourceLinked="0"/>
        <c:majorTickMark val="none"/>
        <c:minorTickMark val="none"/>
        <c:tickLblPos val="nextTo"/>
        <c:crossAx val="22985344"/>
        <c:crosses val="autoZero"/>
        <c:auto val="1"/>
        <c:lblAlgn val="ctr"/>
        <c:lblOffset val="100"/>
        <c:noMultiLvlLbl val="0"/>
      </c:catAx>
      <c:valAx>
        <c:axId val="22985344"/>
        <c:scaling>
          <c:orientation val="minMax"/>
        </c:scaling>
        <c:delete val="0"/>
        <c:axPos val="l"/>
        <c:numFmt formatCode="General" sourceLinked="1"/>
        <c:majorTickMark val="none"/>
        <c:minorTickMark val="none"/>
        <c:tickLblPos val="nextTo"/>
        <c:crossAx val="22982656"/>
        <c:crosses val="autoZero"/>
        <c:crossBetween val="between"/>
      </c:valAx>
    </c:plotArea>
    <c:plotVisOnly val="1"/>
    <c:dispBlanksAs val="gap"/>
    <c:showDLblsOverMax val="0"/>
  </c:chart>
  <c:txPr>
    <a:bodyPr/>
    <a:lstStyle/>
    <a:p>
      <a:pPr>
        <a:defRPr sz="1600"/>
      </a:pPr>
      <a:endParaRPr lang="fa-I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6128D73-9BD3-403B-8CE1-94CD8234BF5F}" type="datetimeFigureOut">
              <a:rPr lang="fa-IR" smtClean="0"/>
              <a:t>1444/12/13</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05C867C-A398-4B7C-9BC8-360688F0EAAC}" type="slidenum">
              <a:rPr lang="fa-IR" smtClean="0"/>
              <a:t>‹#›</a:t>
            </a:fld>
            <a:endParaRPr lang="fa-IR"/>
          </a:p>
        </p:txBody>
      </p:sp>
    </p:spTree>
    <p:extLst>
      <p:ext uri="{BB962C8B-B14F-4D97-AF65-F5344CB8AC3E}">
        <p14:creationId xmlns:p14="http://schemas.microsoft.com/office/powerpoint/2010/main" val="4245742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44D26E3F-61E0-42C3-8C2C-E347893A538C}" type="slidenum">
              <a:rPr lang="fa-IR" smtClean="0"/>
              <a:t>25</a:t>
            </a:fld>
            <a:endParaRPr lang="fa-IR"/>
          </a:p>
        </p:txBody>
      </p:sp>
    </p:spTree>
    <p:extLst>
      <p:ext uri="{BB962C8B-B14F-4D97-AF65-F5344CB8AC3E}">
        <p14:creationId xmlns:p14="http://schemas.microsoft.com/office/powerpoint/2010/main" val="202005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44D26E3F-61E0-42C3-8C2C-E347893A538C}" type="slidenum">
              <a:rPr lang="fa-IR" smtClean="0"/>
              <a:t>34</a:t>
            </a:fld>
            <a:endParaRPr lang="fa-IR"/>
          </a:p>
        </p:txBody>
      </p:sp>
    </p:spTree>
    <p:extLst>
      <p:ext uri="{BB962C8B-B14F-4D97-AF65-F5344CB8AC3E}">
        <p14:creationId xmlns:p14="http://schemas.microsoft.com/office/powerpoint/2010/main" val="422812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5"/>
          </p:nvPr>
        </p:nvSpPr>
        <p:spPr/>
        <p:txBody>
          <a:bodyPr/>
          <a:lstStyle/>
          <a:p>
            <a:fld id="{44D26E3F-61E0-42C3-8C2C-E347893A538C}" type="slidenum">
              <a:rPr lang="fa-IR" smtClean="0"/>
              <a:t>40</a:t>
            </a:fld>
            <a:endParaRPr lang="fa-IR"/>
          </a:p>
        </p:txBody>
      </p:sp>
    </p:spTree>
    <p:extLst>
      <p:ext uri="{BB962C8B-B14F-4D97-AF65-F5344CB8AC3E}">
        <p14:creationId xmlns:p14="http://schemas.microsoft.com/office/powerpoint/2010/main" val="338243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smtClean="0"/>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smtClean="0"/>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smtClean="0"/>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smtClean="0"/>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smtClean="0"/>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7/1/2023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0298CD5-6C1E-4009-B41F-6DF62E31D3BE}" type="datetimeFigureOut">
              <a:rPr lang="en-US" smtClean="0"/>
              <a:pPr/>
              <a:t>7/1/2023</a:t>
            </a:fld>
            <a:endParaRPr lang="en-US" dirty="0"/>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FAB73BC-B049-4115-A692-8D63A059BFB8}" type="slidenum">
              <a:rPr lang="en-US" smtClean="0"/>
              <a:pPr/>
              <a:t>‹#›</a:t>
            </a:fld>
            <a:endParaRPr lang="en-US" dirty="0"/>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110343" y="1338943"/>
            <a:ext cx="7851412" cy="3984171"/>
          </a:xfrm>
          <a:prstGeom prst="rect">
            <a:avLst/>
          </a:prstGeom>
        </p:spPr>
      </p:pic>
    </p:spTree>
    <p:extLst>
      <p:ext uri="{BB962C8B-B14F-4D97-AF65-F5344CB8AC3E}">
        <p14:creationId xmlns:p14="http://schemas.microsoft.com/office/powerpoint/2010/main" val="416428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714" y="667502"/>
            <a:ext cx="8596668" cy="1320800"/>
          </a:xfrm>
        </p:spPr>
        <p:txBody>
          <a:bodyPr>
            <a:normAutofit/>
          </a:bodyPr>
          <a:lstStyle/>
          <a:p>
            <a:pPr algn="r"/>
            <a:r>
              <a:rPr lang="fa-IR" sz="4400" dirty="0">
                <a:solidFill>
                  <a:srgbClr val="C00000"/>
                </a:solidFill>
                <a:cs typeface="B Titr" pitchFamily="2" charset="-78"/>
              </a:rPr>
              <a:t>اهداف کاربردی </a:t>
            </a:r>
          </a:p>
        </p:txBody>
      </p:sp>
      <p:sp>
        <p:nvSpPr>
          <p:cNvPr id="3" name="Content Placeholder 2"/>
          <p:cNvSpPr>
            <a:spLocks noGrp="1"/>
          </p:cNvSpPr>
          <p:nvPr>
            <p:ph idx="1"/>
          </p:nvPr>
        </p:nvSpPr>
        <p:spPr>
          <a:xfrm>
            <a:off x="598957" y="1900238"/>
            <a:ext cx="10277590" cy="3226724"/>
          </a:xfrm>
        </p:spPr>
        <p:txBody>
          <a:bodyPr>
            <a:normAutofit/>
          </a:bodyPr>
          <a:lstStyle/>
          <a:p>
            <a:pPr algn="just">
              <a:lnSpc>
                <a:spcPct val="150000"/>
              </a:lnSpc>
            </a:pPr>
            <a:r>
              <a:rPr lang="fa-IR" dirty="0">
                <a:cs typeface="+mj-cs"/>
              </a:rPr>
              <a:t>با انجام این تحقیق می توان وضعیت هترورزیستنسی و چرایی عود عفونت را توضیح داد. همچنین می توان در این بیماران از داروهایی استفاده نمود که درمان این بیماران می تواند موثر باشد.</a:t>
            </a:r>
            <a:endParaRPr lang="en-US" dirty="0">
              <a:cs typeface="+mj-cs"/>
            </a:endParaRPr>
          </a:p>
        </p:txBody>
      </p:sp>
    </p:spTree>
    <p:extLst>
      <p:ext uri="{BB962C8B-B14F-4D97-AF65-F5344CB8AC3E}">
        <p14:creationId xmlns:p14="http://schemas.microsoft.com/office/powerpoint/2010/main" val="343269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TERIAL AND METHOD IMAGE&quot;"/>
          <p:cNvPicPr>
            <a:picLocks noChangeAspect="1" noChangeArrowheads="1"/>
          </p:cNvPicPr>
          <p:nvPr/>
        </p:nvPicPr>
        <p:blipFill>
          <a:blip r:embed="rId2" cstate="print"/>
          <a:srcRect/>
          <a:stretch>
            <a:fillRect/>
          </a:stretch>
        </p:blipFill>
        <p:spPr bwMode="auto">
          <a:xfrm>
            <a:off x="6270484" y="1112660"/>
            <a:ext cx="4320480" cy="4392488"/>
          </a:xfrm>
          <a:prstGeom prst="rect">
            <a:avLst/>
          </a:prstGeom>
          <a:noFill/>
        </p:spPr>
      </p:pic>
      <p:sp>
        <p:nvSpPr>
          <p:cNvPr id="5" name="Title 2"/>
          <p:cNvSpPr>
            <a:spLocks noGrp="1"/>
          </p:cNvSpPr>
          <p:nvPr>
            <p:ph type="title"/>
          </p:nvPr>
        </p:nvSpPr>
        <p:spPr>
          <a:xfrm rot="19758027">
            <a:off x="9203" y="2357463"/>
            <a:ext cx="8229600" cy="576064"/>
          </a:xfrm>
        </p:spPr>
        <p:txBody>
          <a:bodyPr>
            <a:noAutofit/>
          </a:bodyPr>
          <a:lstStyle/>
          <a:p>
            <a:pPr algn="ctr"/>
            <a:r>
              <a:rPr lang="en-US" sz="5400" b="1" dirty="0">
                <a:latin typeface="Arial Rounded MT Bold" pitchFamily="34" charset="0"/>
              </a:rPr>
              <a:t>Material and Methods</a:t>
            </a:r>
            <a:r>
              <a:rPr lang="en-US" sz="5400" dirty="0">
                <a:latin typeface="Arial Rounded MT Bold" pitchFamily="34" charset="0"/>
              </a:rPr>
              <a:t/>
            </a:r>
            <a:br>
              <a:rPr lang="en-US" sz="5400" dirty="0">
                <a:latin typeface="Arial Rounded MT Bold" pitchFamily="34" charset="0"/>
              </a:rPr>
            </a:br>
            <a:endParaRPr lang="fa-IR" sz="5400" dirty="0">
              <a:latin typeface="Arial Rounded MT Bold" pitchFamily="34" charset="0"/>
            </a:endParaRPr>
          </a:p>
        </p:txBody>
      </p:sp>
    </p:spTree>
    <p:extLst>
      <p:ext uri="{BB962C8B-B14F-4D97-AF65-F5344CB8AC3E}">
        <p14:creationId xmlns:p14="http://schemas.microsoft.com/office/powerpoint/2010/main" val="132166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29673"/>
            <a:ext cx="10632350" cy="5311689"/>
          </a:xfrm>
        </p:spPr>
        <p:txBody>
          <a:bodyPr>
            <a:noAutofit/>
          </a:bodyPr>
          <a:lstStyle/>
          <a:p>
            <a:pPr algn="just">
              <a:lnSpc>
                <a:spcPct val="150000"/>
              </a:lnSpc>
            </a:pPr>
            <a:r>
              <a:rPr lang="ar-SA" sz="2800" b="1" dirty="0">
                <a:solidFill>
                  <a:srgbClr val="C00000"/>
                </a:solidFill>
                <a:cs typeface="+mj-cs"/>
              </a:rPr>
              <a:t>نوع مطالعه و جامعه آماری : </a:t>
            </a:r>
            <a:endParaRPr lang="en-US" sz="2800" dirty="0">
              <a:solidFill>
                <a:srgbClr val="C00000"/>
              </a:solidFill>
              <a:cs typeface="+mj-cs"/>
            </a:endParaRPr>
          </a:p>
          <a:p>
            <a:pPr algn="just">
              <a:lnSpc>
                <a:spcPct val="150000"/>
              </a:lnSpc>
            </a:pPr>
            <a:r>
              <a:rPr lang="fa-IR" dirty="0">
                <a:cs typeface="+mj-cs"/>
              </a:rPr>
              <a:t>این مطالعه بصورت توصیفی مقطعی ، 100 بیمار دارای علایم بالینی و مشکوک به هلیکو باکتر مراجعه کننده به مطب های خصوصی شهر  ایلام  مورد مطالعه قرار گرفت.</a:t>
            </a:r>
            <a:endParaRPr lang="en-US" dirty="0">
              <a:cs typeface="+mj-cs"/>
            </a:endParaRPr>
          </a:p>
          <a:p>
            <a:pPr algn="just">
              <a:lnSpc>
                <a:spcPct val="150000"/>
              </a:lnSpc>
            </a:pPr>
            <a:r>
              <a:rPr lang="fa-IR" b="1" dirty="0">
                <a:solidFill>
                  <a:srgbClr val="C00000"/>
                </a:solidFill>
                <a:cs typeface="+mj-cs"/>
              </a:rPr>
              <a:t>حجم نمونه و روش محاسبه آن:   </a:t>
            </a:r>
            <a:endParaRPr lang="en-US" dirty="0">
              <a:solidFill>
                <a:srgbClr val="C00000"/>
              </a:solidFill>
              <a:cs typeface="+mj-cs"/>
            </a:endParaRPr>
          </a:p>
          <a:p>
            <a:pPr>
              <a:lnSpc>
                <a:spcPct val="150000"/>
              </a:lnSpc>
            </a:pPr>
            <a:r>
              <a:rPr lang="ar-SA" dirty="0">
                <a:cs typeface="+mj-cs"/>
              </a:rPr>
              <a:t>از  100 بیمار دارای علایم بالینی و مشکوک به هلیکو باکتر از بیمارستان های ایلام  نمونه گیری شد. نمونه گیری تا زمانی انجام شد که 20  نمونه مثبت جدا گردید.</a:t>
            </a:r>
            <a:endParaRPr lang="en-US" dirty="0">
              <a:cs typeface="+mj-cs"/>
            </a:endParaRPr>
          </a:p>
          <a:p>
            <a:pPr algn="just">
              <a:lnSpc>
                <a:spcPct val="150000"/>
              </a:lnSpc>
            </a:pPr>
            <a:endParaRPr lang="en-US" dirty="0">
              <a:cs typeface="+mj-cs"/>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Tree>
    <p:extLst>
      <p:ext uri="{BB962C8B-B14F-4D97-AF65-F5344CB8AC3E}">
        <p14:creationId xmlns:p14="http://schemas.microsoft.com/office/powerpoint/2010/main" val="393805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34109"/>
            <a:ext cx="10905066" cy="5607253"/>
          </a:xfrm>
        </p:spPr>
        <p:txBody>
          <a:bodyPr>
            <a:normAutofit/>
          </a:bodyPr>
          <a:lstStyle/>
          <a:p>
            <a:pPr algn="just">
              <a:lnSpc>
                <a:spcPct val="200000"/>
              </a:lnSpc>
            </a:pPr>
            <a:r>
              <a:rPr lang="ar-SA" sz="2200" b="1" dirty="0">
                <a:solidFill>
                  <a:schemeClr val="accent1">
                    <a:lumMod val="75000"/>
                  </a:schemeClr>
                </a:solidFill>
                <a:cs typeface="+mj-cs"/>
              </a:rPr>
              <a:t>روش تجزیه و تحلیل داده ها: </a:t>
            </a:r>
            <a:endParaRPr lang="en-US" sz="2200" dirty="0">
              <a:solidFill>
                <a:schemeClr val="accent1">
                  <a:lumMod val="75000"/>
                </a:schemeClr>
              </a:solidFill>
              <a:cs typeface="+mj-cs"/>
            </a:endParaRPr>
          </a:p>
          <a:p>
            <a:pPr>
              <a:lnSpc>
                <a:spcPct val="200000"/>
              </a:lnSpc>
            </a:pPr>
            <a:r>
              <a:rPr lang="ar-SA" dirty="0">
                <a:cs typeface="+mj-cs"/>
              </a:rPr>
              <a:t>داده ها با نرم افزار </a:t>
            </a:r>
            <a:r>
              <a:rPr lang="en-US" i="1" dirty="0">
                <a:cs typeface="+mj-cs"/>
              </a:rPr>
              <a:t>SPSS</a:t>
            </a:r>
            <a:r>
              <a:rPr lang="ar-SA" dirty="0">
                <a:cs typeface="+mj-cs"/>
              </a:rPr>
              <a:t> و جهت تجزیه تحلیل داده های از آزمونهای فیشر یا کای اسکوئر استفاده  شد.</a:t>
            </a:r>
            <a:endParaRPr lang="en-US" dirty="0">
              <a:cs typeface="+mj-cs"/>
            </a:endParaRPr>
          </a:p>
        </p:txBody>
      </p:sp>
    </p:spTree>
    <p:extLst>
      <p:ext uri="{BB962C8B-B14F-4D97-AF65-F5344CB8AC3E}">
        <p14:creationId xmlns:p14="http://schemas.microsoft.com/office/powerpoint/2010/main" val="1057338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104" y="833191"/>
            <a:ext cx="10955188" cy="5191617"/>
          </a:xfrm>
        </p:spPr>
        <p:txBody>
          <a:bodyPr>
            <a:noAutofit/>
          </a:bodyPr>
          <a:lstStyle/>
          <a:p>
            <a:pPr marL="0" indent="0" algn="just">
              <a:lnSpc>
                <a:spcPct val="200000"/>
              </a:lnSpc>
              <a:buNone/>
            </a:pPr>
            <a:r>
              <a:rPr lang="ar-SA" sz="2800" b="1" dirty="0">
                <a:solidFill>
                  <a:schemeClr val="accent1">
                    <a:lumMod val="75000"/>
                  </a:schemeClr>
                </a:solidFill>
                <a:cs typeface="+mj-cs"/>
              </a:rPr>
              <a:t>روش اجرا : </a:t>
            </a:r>
            <a:endParaRPr lang="en-US" sz="2800" dirty="0">
              <a:solidFill>
                <a:schemeClr val="accent1">
                  <a:lumMod val="75000"/>
                </a:schemeClr>
              </a:solidFill>
              <a:cs typeface="+mj-cs"/>
            </a:endParaRPr>
          </a:p>
          <a:p>
            <a:pPr algn="just">
              <a:lnSpc>
                <a:spcPct val="150000"/>
              </a:lnSpc>
            </a:pPr>
            <a:r>
              <a:rPr lang="fa-IR" dirty="0">
                <a:cs typeface="+mj-cs"/>
              </a:rPr>
              <a:t>تعداد 100 نمونه باکتري که از بیماران مراجعه کننده به مطب های خصوصی شهر ایلام  جمع آوری می شوند.نمونه ها ی بیوپسی معده از ناحیه انتروم معده با توجه به تشخیص پزشک متخصص نمونه گیری انجام  شد . هیچ کدام از بیماران نبایستی داروهای استروئیدی ضد التهابی و آنتی بیوتیک در سه ماهه قبل از نمونه گیری دریافت کرده باشند. و قبل از نمونه گیری فرم چک لیست جهت بررسی سوابق پزشکی بیماران و رضایت نامه توسط هر بیمار کامل و تایید گردید. </a:t>
            </a:r>
            <a:endParaRPr lang="en-US" sz="2800" dirty="0">
              <a:cs typeface="+mj-cs"/>
            </a:endParaRPr>
          </a:p>
        </p:txBody>
      </p:sp>
    </p:spTree>
    <p:extLst>
      <p:ext uri="{BB962C8B-B14F-4D97-AF65-F5344CB8AC3E}">
        <p14:creationId xmlns:p14="http://schemas.microsoft.com/office/powerpoint/2010/main" val="1374396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27789"/>
            <a:ext cx="10529928" cy="5313574"/>
          </a:xfrm>
        </p:spPr>
        <p:txBody>
          <a:bodyPr>
            <a:normAutofit/>
          </a:bodyPr>
          <a:lstStyle/>
          <a:p>
            <a:pPr algn="just">
              <a:lnSpc>
                <a:spcPct val="150000"/>
              </a:lnSpc>
            </a:pPr>
            <a:r>
              <a:rPr lang="en-US" dirty="0">
                <a:cs typeface="+mj-cs"/>
              </a:rPr>
              <a:t> </a:t>
            </a:r>
            <a:r>
              <a:rPr lang="fa-IR" dirty="0">
                <a:cs typeface="+mj-cs"/>
              </a:rPr>
              <a:t>به دلیل حساسیت بسیار زیاد هلیکوباکتر پیلوری به شرایط محیطی بعد از نمونه گیری توسط پزشک متخصص ، نمونه بیوپسی برای انتقال به آزمایشگاه باکتری شناسی در محیط انتقالی تیوگلیکولات مایع و تازه و یا محیط </a:t>
            </a:r>
            <a:r>
              <a:rPr lang="en-US" i="1" dirty="0">
                <a:cs typeface="+mj-cs"/>
              </a:rPr>
              <a:t>BHI</a:t>
            </a:r>
            <a:r>
              <a:rPr lang="fa-IR" dirty="0">
                <a:cs typeface="+mj-cs"/>
              </a:rPr>
              <a:t> قرار داده و ظرف کمتر از 4 ساعت به آزمایشگاه انتقال داده شد . جهت بررسی نمونه بیوپسی گرفته شده ابتدا نمونه را بین دو لام استریل قرار داده و با فشردن دو لام به هم نمونه را هموژن کرده و یا در برخی موارد از تیغ جراحی برای یکنواخت ساختن بهتر نمونه استفاده گردید . نمونه های بیوپسی به دست آمده توسط آندوسکپی، فورا به آزمایشگاه انتقال داده شدند.</a:t>
            </a:r>
            <a:endParaRPr lang="en-US" dirty="0">
              <a:cs typeface="+mj-cs"/>
            </a:endParaRPr>
          </a:p>
        </p:txBody>
      </p:sp>
    </p:spTree>
    <p:extLst>
      <p:ext uri="{BB962C8B-B14F-4D97-AF65-F5344CB8AC3E}">
        <p14:creationId xmlns:p14="http://schemas.microsoft.com/office/powerpoint/2010/main" val="405834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27789"/>
            <a:ext cx="10529928" cy="5313574"/>
          </a:xfrm>
        </p:spPr>
        <p:txBody>
          <a:bodyPr>
            <a:noAutofit/>
          </a:bodyPr>
          <a:lstStyle/>
          <a:p>
            <a:pPr algn="just">
              <a:lnSpc>
                <a:spcPct val="150000"/>
              </a:lnSpc>
            </a:pPr>
            <a:r>
              <a:rPr lang="ar-SA" dirty="0">
                <a:cs typeface="+mj-cs"/>
              </a:rPr>
              <a:t>هلیکوباکتر پیلوری از بیوپسی های گاستریک بر روی محیط اختصاصی (اسکیرو با 7% خون و مکمل های اختصاصی هلیکوباکترپیلوری  در شرایط میکروآئروفیلیک) کشت داده شد . نمونه ها به مدت 3 تا 6 روز در انکوباتور نگهداری شدند و تست های اوره از ، اکسیداز و کاتالاز انجام گرفت. سویه های مثبت برای تمام تست ها به عنوان هلیکوباکتر پیلوری تشخیص داده  شد و باکتری ها در محیط </a:t>
            </a:r>
            <a:r>
              <a:rPr lang="en-US" i="1" dirty="0">
                <a:cs typeface="+mj-cs"/>
              </a:rPr>
              <a:t>LB</a:t>
            </a:r>
            <a:r>
              <a:rPr lang="ar-SA" dirty="0">
                <a:cs typeface="+mj-cs"/>
              </a:rPr>
              <a:t>  براث حاوی سرم جنین گاوی نگهداری شدند . استخراج </a:t>
            </a:r>
            <a:r>
              <a:rPr lang="en-US" i="1" dirty="0">
                <a:cs typeface="+mj-cs"/>
              </a:rPr>
              <a:t>DNA</a:t>
            </a:r>
            <a:r>
              <a:rPr lang="ar-SA" dirty="0">
                <a:cs typeface="+mj-cs"/>
              </a:rPr>
              <a:t> با استفاده ازکیت استخراج </a:t>
            </a:r>
            <a:r>
              <a:rPr lang="en-US" i="1" dirty="0">
                <a:cs typeface="+mj-cs"/>
              </a:rPr>
              <a:t>DNA</a:t>
            </a:r>
            <a:r>
              <a:rPr lang="ar-SA" dirty="0">
                <a:cs typeface="+mj-cs"/>
              </a:rPr>
              <a:t> (از شرکت سینا کلون) انجام شد و تعیین غلظت با استفاده از دستگاه نانو دراپ صورت گرفت.</a:t>
            </a:r>
            <a:endParaRPr lang="en-US" dirty="0">
              <a:cs typeface="+mj-cs"/>
            </a:endParaRPr>
          </a:p>
          <a:p>
            <a:pPr algn="just">
              <a:lnSpc>
                <a:spcPct val="150000"/>
              </a:lnSpc>
            </a:pPr>
            <a:endParaRPr lang="en-US" dirty="0">
              <a:cs typeface="+mj-cs"/>
            </a:endParaRPr>
          </a:p>
        </p:txBody>
      </p:sp>
    </p:spTree>
    <p:extLst>
      <p:ext uri="{BB962C8B-B14F-4D97-AF65-F5344CB8AC3E}">
        <p14:creationId xmlns:p14="http://schemas.microsoft.com/office/powerpoint/2010/main" val="262816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4097473"/>
              </p:ext>
            </p:extLst>
          </p:nvPr>
        </p:nvGraphicFramePr>
        <p:xfrm>
          <a:off x="837225" y="1198710"/>
          <a:ext cx="5891821" cy="1380366"/>
        </p:xfrm>
        <a:graphic>
          <a:graphicData uri="http://schemas.openxmlformats.org/drawingml/2006/table">
            <a:tbl>
              <a:tblPr firstRow="1" firstCol="1" bandRow="1">
                <a:tableStyleId>{5C22544A-7EE6-4342-B048-85BDC9FD1C3A}</a:tableStyleId>
              </a:tblPr>
              <a:tblGrid>
                <a:gridCol w="1078036">
                  <a:extLst>
                    <a:ext uri="{9D8B030D-6E8A-4147-A177-3AD203B41FA5}">
                      <a16:colId xmlns:a16="http://schemas.microsoft.com/office/drawing/2014/main" xmlns="" val="20000"/>
                    </a:ext>
                  </a:extLst>
                </a:gridCol>
                <a:gridCol w="3130008">
                  <a:extLst>
                    <a:ext uri="{9D8B030D-6E8A-4147-A177-3AD203B41FA5}">
                      <a16:colId xmlns:a16="http://schemas.microsoft.com/office/drawing/2014/main" xmlns="" val="20001"/>
                    </a:ext>
                  </a:extLst>
                </a:gridCol>
                <a:gridCol w="1683777">
                  <a:extLst>
                    <a:ext uri="{9D8B030D-6E8A-4147-A177-3AD203B41FA5}">
                      <a16:colId xmlns:a16="http://schemas.microsoft.com/office/drawing/2014/main" xmlns="" val="20002"/>
                    </a:ext>
                  </a:extLst>
                </a:gridCol>
              </a:tblGrid>
              <a:tr h="690183">
                <a:tc>
                  <a:txBody>
                    <a:bodyPr/>
                    <a:lstStyle/>
                    <a:p>
                      <a:pPr indent="240665" algn="just" rtl="1">
                        <a:lnSpc>
                          <a:spcPct val="150000"/>
                        </a:lnSpc>
                        <a:spcAft>
                          <a:spcPts val="0"/>
                        </a:spcAft>
                      </a:pPr>
                      <a:r>
                        <a:rPr lang="en-US" sz="1200">
                          <a:effectLst/>
                        </a:rPr>
                        <a:t>Primer name</a:t>
                      </a:r>
                      <a:endParaRPr lang="en-US" sz="1200">
                        <a:effectLst/>
                        <a:latin typeface="Arial"/>
                        <a:ea typeface="Times New Roman"/>
                        <a:cs typeface="Times New Roman"/>
                      </a:endParaRPr>
                    </a:p>
                  </a:txBody>
                  <a:tcPr marL="68580" marR="68580" marT="9525" marB="0"/>
                </a:tc>
                <a:tc>
                  <a:txBody>
                    <a:bodyPr/>
                    <a:lstStyle/>
                    <a:p>
                      <a:pPr indent="240665" algn="just" rtl="1">
                        <a:lnSpc>
                          <a:spcPct val="150000"/>
                        </a:lnSpc>
                        <a:spcAft>
                          <a:spcPts val="0"/>
                        </a:spcAft>
                      </a:pPr>
                      <a:r>
                        <a:rPr lang="en-US" sz="1200">
                          <a:effectLst/>
                        </a:rPr>
                        <a:t>5 to 3</a:t>
                      </a:r>
                      <a:endParaRPr lang="en-US" sz="1200">
                        <a:effectLst/>
                        <a:latin typeface="Arial"/>
                        <a:ea typeface="Times New Roman"/>
                        <a:cs typeface="Times New Roman"/>
                      </a:endParaRPr>
                    </a:p>
                  </a:txBody>
                  <a:tcPr marL="68580" marR="68580" marT="9525" marB="0"/>
                </a:tc>
                <a:tc>
                  <a:txBody>
                    <a:bodyPr/>
                    <a:lstStyle/>
                    <a:p>
                      <a:pPr indent="240665" algn="just" rtl="1">
                        <a:lnSpc>
                          <a:spcPct val="150000"/>
                        </a:lnSpc>
                        <a:spcAft>
                          <a:spcPts val="0"/>
                        </a:spcAft>
                      </a:pPr>
                      <a:r>
                        <a:rPr lang="en-US" sz="1200">
                          <a:effectLst/>
                        </a:rPr>
                        <a:t>Product length</a:t>
                      </a:r>
                      <a:endParaRPr lang="en-US" sz="1200">
                        <a:effectLst/>
                        <a:latin typeface="Arial"/>
                        <a:ea typeface="Times New Roman"/>
                        <a:cs typeface="Times New Roman"/>
                      </a:endParaRPr>
                    </a:p>
                  </a:txBody>
                  <a:tcPr marL="68580" marR="68580" marT="9525" marB="0"/>
                </a:tc>
                <a:extLst>
                  <a:ext uri="{0D108BD9-81ED-4DB2-BD59-A6C34878D82A}">
                    <a16:rowId xmlns:a16="http://schemas.microsoft.com/office/drawing/2014/main" xmlns="" val="10000"/>
                  </a:ext>
                </a:extLst>
              </a:tr>
              <a:tr h="690183">
                <a:tc>
                  <a:txBody>
                    <a:bodyPr/>
                    <a:lstStyle/>
                    <a:p>
                      <a:pPr indent="240665" algn="just" rtl="1">
                        <a:lnSpc>
                          <a:spcPct val="150000"/>
                        </a:lnSpc>
                        <a:spcAft>
                          <a:spcPts val="0"/>
                        </a:spcAft>
                      </a:pPr>
                      <a:r>
                        <a:rPr lang="en-US" sz="1200">
                          <a:effectLst/>
                        </a:rPr>
                        <a:t>Urea</a:t>
                      </a:r>
                      <a:endParaRPr lang="en-US" sz="1200">
                        <a:effectLst/>
                        <a:latin typeface="Arial"/>
                        <a:ea typeface="Times New Roman"/>
                        <a:cs typeface="Times New Roman"/>
                      </a:endParaRPr>
                    </a:p>
                  </a:txBody>
                  <a:tcPr marL="68580" marR="68580" marT="9525" marB="0"/>
                </a:tc>
                <a:tc>
                  <a:txBody>
                    <a:bodyPr/>
                    <a:lstStyle/>
                    <a:p>
                      <a:pPr indent="240665" algn="just" rtl="1">
                        <a:lnSpc>
                          <a:spcPct val="150000"/>
                        </a:lnSpc>
                        <a:spcAft>
                          <a:spcPts val="0"/>
                        </a:spcAft>
                      </a:pPr>
                      <a:r>
                        <a:rPr lang="en-US" sz="1200">
                          <a:effectLst/>
                        </a:rPr>
                        <a:t>F- TGTGGAAGCGGTACGTTTGA</a:t>
                      </a:r>
                    </a:p>
                    <a:p>
                      <a:pPr indent="240665" algn="just" rtl="1">
                        <a:lnSpc>
                          <a:spcPct val="150000"/>
                        </a:lnSpc>
                        <a:spcAft>
                          <a:spcPts val="0"/>
                        </a:spcAft>
                      </a:pPr>
                      <a:r>
                        <a:rPr lang="en-US" sz="1200">
                          <a:effectLst/>
                        </a:rPr>
                        <a:t>R- ACGGTTACGAGTTTGGTCCC </a:t>
                      </a:r>
                      <a:endParaRPr lang="en-US" sz="1200">
                        <a:effectLst/>
                        <a:latin typeface="Arial"/>
                        <a:ea typeface="Times New Roman"/>
                        <a:cs typeface="Times New Roman"/>
                      </a:endParaRPr>
                    </a:p>
                  </a:txBody>
                  <a:tcPr marL="68580" marR="68580" marT="9525" marB="0"/>
                </a:tc>
                <a:tc>
                  <a:txBody>
                    <a:bodyPr/>
                    <a:lstStyle/>
                    <a:p>
                      <a:pPr indent="240665" algn="just" rtl="1">
                        <a:lnSpc>
                          <a:spcPct val="150000"/>
                        </a:lnSpc>
                        <a:spcAft>
                          <a:spcPts val="0"/>
                        </a:spcAft>
                      </a:pPr>
                      <a:r>
                        <a:rPr lang="en-US" sz="1200" dirty="0">
                          <a:effectLst/>
                        </a:rPr>
                        <a:t>192bp</a:t>
                      </a:r>
                      <a:endParaRPr lang="en-US" sz="1200" dirty="0">
                        <a:effectLst/>
                        <a:latin typeface="Arial"/>
                        <a:ea typeface="Times New Roman"/>
                        <a:cs typeface="Times New Roman"/>
                      </a:endParaRPr>
                    </a:p>
                  </a:txBody>
                  <a:tcPr marL="68580" marR="68580" marT="9525" marB="0"/>
                </a:tc>
                <a:extLst>
                  <a:ext uri="{0D108BD9-81ED-4DB2-BD59-A6C34878D82A}">
                    <a16:rowId xmlns:a16="http://schemas.microsoft.com/office/drawing/2014/main" xmlns=""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38685285"/>
              </p:ext>
            </p:extLst>
          </p:nvPr>
        </p:nvGraphicFramePr>
        <p:xfrm>
          <a:off x="3821723" y="3480171"/>
          <a:ext cx="6603999" cy="2561844"/>
        </p:xfrm>
        <a:graphic>
          <a:graphicData uri="http://schemas.openxmlformats.org/drawingml/2006/table">
            <a:tbl>
              <a:tblPr rtl="1" firstRow="1" firstCol="1" lastRow="1" lastCol="1" bandRow="1" bandCol="1">
                <a:tableStyleId>{5C22544A-7EE6-4342-B048-85BDC9FD1C3A}</a:tableStyleId>
              </a:tblPr>
              <a:tblGrid>
                <a:gridCol w="1090104">
                  <a:extLst>
                    <a:ext uri="{9D8B030D-6E8A-4147-A177-3AD203B41FA5}">
                      <a16:colId xmlns:a16="http://schemas.microsoft.com/office/drawing/2014/main" xmlns="" val="20000"/>
                    </a:ext>
                  </a:extLst>
                </a:gridCol>
                <a:gridCol w="811240">
                  <a:extLst>
                    <a:ext uri="{9D8B030D-6E8A-4147-A177-3AD203B41FA5}">
                      <a16:colId xmlns:a16="http://schemas.microsoft.com/office/drawing/2014/main" xmlns="" val="20001"/>
                    </a:ext>
                  </a:extLst>
                </a:gridCol>
                <a:gridCol w="1330940">
                  <a:extLst>
                    <a:ext uri="{9D8B030D-6E8A-4147-A177-3AD203B41FA5}">
                      <a16:colId xmlns:a16="http://schemas.microsoft.com/office/drawing/2014/main" xmlns="" val="20002"/>
                    </a:ext>
                  </a:extLst>
                </a:gridCol>
                <a:gridCol w="1571777">
                  <a:extLst>
                    <a:ext uri="{9D8B030D-6E8A-4147-A177-3AD203B41FA5}">
                      <a16:colId xmlns:a16="http://schemas.microsoft.com/office/drawing/2014/main" xmlns="" val="20003"/>
                    </a:ext>
                  </a:extLst>
                </a:gridCol>
                <a:gridCol w="937996">
                  <a:extLst>
                    <a:ext uri="{9D8B030D-6E8A-4147-A177-3AD203B41FA5}">
                      <a16:colId xmlns:a16="http://schemas.microsoft.com/office/drawing/2014/main" xmlns="" val="20004"/>
                    </a:ext>
                  </a:extLst>
                </a:gridCol>
                <a:gridCol w="861942">
                  <a:extLst>
                    <a:ext uri="{9D8B030D-6E8A-4147-A177-3AD203B41FA5}">
                      <a16:colId xmlns:a16="http://schemas.microsoft.com/office/drawing/2014/main" xmlns="" val="20005"/>
                    </a:ext>
                  </a:extLst>
                </a:gridCol>
              </a:tblGrid>
              <a:tr h="0">
                <a:tc>
                  <a:txBody>
                    <a:bodyPr/>
                    <a:lstStyle/>
                    <a:p>
                      <a:pPr indent="240665" algn="just" rtl="1">
                        <a:lnSpc>
                          <a:spcPct val="115000"/>
                        </a:lnSpc>
                        <a:spcAft>
                          <a:spcPts val="0"/>
                        </a:spcAft>
                      </a:pPr>
                      <a:r>
                        <a:rPr lang="en-US" sz="1600">
                          <a:effectLst/>
                        </a:rPr>
                        <a:t>Program</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Step</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Definite</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Temperature</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Time</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No. of Cycle</a:t>
                      </a:r>
                      <a:endParaRPr lang="en-US" sz="1600">
                        <a:effectLst/>
                        <a:latin typeface="Arial"/>
                        <a:ea typeface="Times New Roman"/>
                        <a:cs typeface="Times New Roman"/>
                      </a:endParaRPr>
                    </a:p>
                  </a:txBody>
                  <a:tcPr marL="68580" marR="68580" marT="9525" marB="0" anchor="ctr"/>
                </a:tc>
                <a:extLst>
                  <a:ext uri="{0D108BD9-81ED-4DB2-BD59-A6C34878D82A}">
                    <a16:rowId xmlns:a16="http://schemas.microsoft.com/office/drawing/2014/main" xmlns="" val="10000"/>
                  </a:ext>
                </a:extLst>
              </a:tr>
              <a:tr h="0">
                <a:tc>
                  <a:txBody>
                    <a:bodyPr/>
                    <a:lstStyle/>
                    <a:p>
                      <a:pPr indent="240665" algn="just" rtl="1">
                        <a:lnSpc>
                          <a:spcPct val="115000"/>
                        </a:lnSpc>
                        <a:spcAft>
                          <a:spcPts val="0"/>
                        </a:spcAft>
                      </a:pPr>
                      <a:r>
                        <a:rPr lang="en-US" sz="1600">
                          <a:effectLst/>
                        </a:rPr>
                        <a:t>Prog.1</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1</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Initial denaturation</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94 </a:t>
                      </a:r>
                      <a:r>
                        <a:rPr lang="en-US" sz="1600" baseline="30000">
                          <a:effectLst/>
                        </a:rPr>
                        <a:t>ºc</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5 min</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1</a:t>
                      </a:r>
                      <a:endParaRPr lang="en-US" sz="1600">
                        <a:effectLst/>
                        <a:latin typeface="Arial"/>
                        <a:ea typeface="Times New Roman"/>
                        <a:cs typeface="Times New Roman"/>
                      </a:endParaRPr>
                    </a:p>
                  </a:txBody>
                  <a:tcPr marL="68580" marR="68580" marT="9525" marB="0" anchor="ctr"/>
                </a:tc>
                <a:extLst>
                  <a:ext uri="{0D108BD9-81ED-4DB2-BD59-A6C34878D82A}">
                    <a16:rowId xmlns:a16="http://schemas.microsoft.com/office/drawing/2014/main" xmlns="" val="10001"/>
                  </a:ext>
                </a:extLst>
              </a:tr>
              <a:tr h="0">
                <a:tc>
                  <a:txBody>
                    <a:bodyPr/>
                    <a:lstStyle/>
                    <a:p>
                      <a:pPr indent="240665" algn="just" rtl="1">
                        <a:lnSpc>
                          <a:spcPct val="115000"/>
                        </a:lnSpc>
                        <a:spcAft>
                          <a:spcPts val="0"/>
                        </a:spcAft>
                      </a:pPr>
                      <a:r>
                        <a:rPr lang="en-US" sz="1600">
                          <a:effectLst/>
                        </a:rPr>
                        <a:t>Prog.2</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1</a:t>
                      </a:r>
                    </a:p>
                    <a:p>
                      <a:pPr indent="240665" algn="just" rtl="1">
                        <a:lnSpc>
                          <a:spcPct val="115000"/>
                        </a:lnSpc>
                        <a:spcAft>
                          <a:spcPts val="0"/>
                        </a:spcAft>
                      </a:pPr>
                      <a:r>
                        <a:rPr lang="en-US" sz="1600">
                          <a:effectLst/>
                        </a:rPr>
                        <a:t>2</a:t>
                      </a:r>
                    </a:p>
                    <a:p>
                      <a:pPr indent="240665" algn="just" rtl="1">
                        <a:lnSpc>
                          <a:spcPct val="115000"/>
                        </a:lnSpc>
                        <a:spcAft>
                          <a:spcPts val="0"/>
                        </a:spcAft>
                      </a:pPr>
                      <a:r>
                        <a:rPr lang="en-US" sz="1600">
                          <a:effectLst/>
                        </a:rPr>
                        <a:t>3</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Denaturate</a:t>
                      </a:r>
                    </a:p>
                    <a:p>
                      <a:pPr indent="240665" algn="just" rtl="1">
                        <a:lnSpc>
                          <a:spcPct val="115000"/>
                        </a:lnSpc>
                        <a:spcAft>
                          <a:spcPts val="0"/>
                        </a:spcAft>
                      </a:pPr>
                      <a:r>
                        <a:rPr lang="en-US" sz="1600">
                          <a:effectLst/>
                        </a:rPr>
                        <a:t>Annealing</a:t>
                      </a:r>
                    </a:p>
                    <a:p>
                      <a:pPr indent="240665" algn="just" rtl="1">
                        <a:lnSpc>
                          <a:spcPct val="115000"/>
                        </a:lnSpc>
                        <a:spcAft>
                          <a:spcPts val="0"/>
                        </a:spcAft>
                      </a:pPr>
                      <a:r>
                        <a:rPr lang="en-US" sz="1600">
                          <a:effectLst/>
                        </a:rPr>
                        <a:t>Extension</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94 </a:t>
                      </a:r>
                      <a:r>
                        <a:rPr lang="en-US" sz="1600" baseline="30000">
                          <a:effectLst/>
                        </a:rPr>
                        <a:t>ºc</a:t>
                      </a:r>
                      <a:endParaRPr lang="en-US" sz="1600">
                        <a:effectLst/>
                      </a:endParaRPr>
                    </a:p>
                    <a:p>
                      <a:pPr indent="240665" algn="just" rtl="1">
                        <a:lnSpc>
                          <a:spcPct val="115000"/>
                        </a:lnSpc>
                        <a:spcAft>
                          <a:spcPts val="0"/>
                        </a:spcAft>
                      </a:pPr>
                      <a:r>
                        <a:rPr lang="en-US" sz="1600">
                          <a:effectLst/>
                        </a:rPr>
                        <a:t>58.5</a:t>
                      </a:r>
                      <a:r>
                        <a:rPr lang="en-US" sz="1600" baseline="30000">
                          <a:effectLst/>
                        </a:rPr>
                        <a:t>ºc</a:t>
                      </a:r>
                      <a:endParaRPr lang="en-US" sz="1600">
                        <a:effectLst/>
                      </a:endParaRPr>
                    </a:p>
                    <a:p>
                      <a:pPr indent="240665" algn="just" rtl="1">
                        <a:lnSpc>
                          <a:spcPct val="115000"/>
                        </a:lnSpc>
                        <a:spcAft>
                          <a:spcPts val="0"/>
                        </a:spcAft>
                      </a:pPr>
                      <a:r>
                        <a:rPr lang="en-US" sz="1600">
                          <a:effectLst/>
                        </a:rPr>
                        <a:t>72 </a:t>
                      </a:r>
                      <a:r>
                        <a:rPr lang="en-US" sz="1600" baseline="30000">
                          <a:effectLst/>
                        </a:rPr>
                        <a:t>ºc</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30s</a:t>
                      </a:r>
                    </a:p>
                    <a:p>
                      <a:pPr indent="240665" algn="just" rtl="1">
                        <a:lnSpc>
                          <a:spcPct val="115000"/>
                        </a:lnSpc>
                        <a:spcAft>
                          <a:spcPts val="0"/>
                        </a:spcAft>
                      </a:pPr>
                      <a:r>
                        <a:rPr lang="en-US" sz="1600">
                          <a:effectLst/>
                        </a:rPr>
                        <a:t>30s</a:t>
                      </a:r>
                    </a:p>
                    <a:p>
                      <a:pPr indent="240665" algn="just" rtl="1">
                        <a:lnSpc>
                          <a:spcPct val="115000"/>
                        </a:lnSpc>
                        <a:spcAft>
                          <a:spcPts val="0"/>
                        </a:spcAft>
                      </a:pPr>
                      <a:r>
                        <a:rPr lang="en-US" sz="1600">
                          <a:effectLst/>
                        </a:rPr>
                        <a:t>45s</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30</a:t>
                      </a:r>
                    </a:p>
                    <a:p>
                      <a:pPr indent="240665" algn="just" rtl="1">
                        <a:lnSpc>
                          <a:spcPct val="115000"/>
                        </a:lnSpc>
                        <a:spcAft>
                          <a:spcPts val="0"/>
                        </a:spcAft>
                      </a:pPr>
                      <a:r>
                        <a:rPr lang="en-US" sz="1600">
                          <a:effectLst/>
                        </a:rPr>
                        <a:t>30</a:t>
                      </a:r>
                    </a:p>
                    <a:p>
                      <a:pPr indent="240665" algn="just" rtl="1">
                        <a:lnSpc>
                          <a:spcPct val="115000"/>
                        </a:lnSpc>
                        <a:spcAft>
                          <a:spcPts val="0"/>
                        </a:spcAft>
                      </a:pPr>
                      <a:r>
                        <a:rPr lang="en-US" sz="1600">
                          <a:effectLst/>
                        </a:rPr>
                        <a:t>30</a:t>
                      </a:r>
                      <a:endParaRPr lang="en-US" sz="1600">
                        <a:effectLst/>
                        <a:latin typeface="Arial"/>
                        <a:ea typeface="Times New Roman"/>
                        <a:cs typeface="Times New Roman"/>
                      </a:endParaRPr>
                    </a:p>
                  </a:txBody>
                  <a:tcPr marL="68580" marR="68580" marT="9525" marB="0" anchor="ctr"/>
                </a:tc>
                <a:extLst>
                  <a:ext uri="{0D108BD9-81ED-4DB2-BD59-A6C34878D82A}">
                    <a16:rowId xmlns:a16="http://schemas.microsoft.com/office/drawing/2014/main" xmlns="" val="10002"/>
                  </a:ext>
                </a:extLst>
              </a:tr>
              <a:tr h="0">
                <a:tc>
                  <a:txBody>
                    <a:bodyPr/>
                    <a:lstStyle/>
                    <a:p>
                      <a:pPr indent="240665" algn="just" rtl="1">
                        <a:lnSpc>
                          <a:spcPct val="115000"/>
                        </a:lnSpc>
                        <a:spcAft>
                          <a:spcPts val="0"/>
                        </a:spcAft>
                      </a:pPr>
                      <a:r>
                        <a:rPr lang="en-US" sz="1600">
                          <a:effectLst/>
                        </a:rPr>
                        <a:t>Prog.3</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1</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Final extension</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72 </a:t>
                      </a:r>
                      <a:r>
                        <a:rPr lang="en-US" sz="1600" baseline="30000">
                          <a:effectLst/>
                        </a:rPr>
                        <a:t>ºc</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a:effectLst/>
                        </a:rPr>
                        <a:t>10min</a:t>
                      </a:r>
                      <a:endParaRPr lang="en-US" sz="1600">
                        <a:effectLst/>
                        <a:latin typeface="Arial"/>
                        <a:ea typeface="Times New Roman"/>
                        <a:cs typeface="Times New Roman"/>
                      </a:endParaRPr>
                    </a:p>
                  </a:txBody>
                  <a:tcPr marL="68580" marR="68580" marT="9525" marB="0" anchor="ctr"/>
                </a:tc>
                <a:tc>
                  <a:txBody>
                    <a:bodyPr/>
                    <a:lstStyle/>
                    <a:p>
                      <a:pPr indent="240665" algn="just" rtl="1">
                        <a:lnSpc>
                          <a:spcPct val="115000"/>
                        </a:lnSpc>
                        <a:spcAft>
                          <a:spcPts val="0"/>
                        </a:spcAft>
                      </a:pPr>
                      <a:r>
                        <a:rPr lang="en-US" sz="1600" dirty="0">
                          <a:effectLst/>
                        </a:rPr>
                        <a:t>1</a:t>
                      </a:r>
                      <a:endParaRPr lang="en-US" sz="1600" dirty="0">
                        <a:effectLst/>
                        <a:latin typeface="Arial"/>
                        <a:ea typeface="Times New Roman"/>
                        <a:cs typeface="Times New Roman"/>
                      </a:endParaRPr>
                    </a:p>
                  </a:txBody>
                  <a:tcPr marL="68580" marR="68580" marT="9525" marB="0" anchor="ctr"/>
                </a:tc>
                <a:extLst>
                  <a:ext uri="{0D108BD9-81ED-4DB2-BD59-A6C34878D82A}">
                    <a16:rowId xmlns:a16="http://schemas.microsoft.com/office/drawing/2014/main" xmlns="" val="10003"/>
                  </a:ext>
                </a:extLst>
              </a:tr>
            </a:tbl>
          </a:graphicData>
        </a:graphic>
      </p:graphicFrame>
      <p:sp>
        <p:nvSpPr>
          <p:cNvPr id="5" name="Rectangle 4"/>
          <p:cNvSpPr/>
          <p:nvPr/>
        </p:nvSpPr>
        <p:spPr>
          <a:xfrm>
            <a:off x="4696418" y="524580"/>
            <a:ext cx="2991525" cy="369332"/>
          </a:xfrm>
          <a:prstGeom prst="rect">
            <a:avLst/>
          </a:prstGeom>
        </p:spPr>
        <p:txBody>
          <a:bodyPr wrap="none">
            <a:spAutoFit/>
          </a:bodyPr>
          <a:lstStyle/>
          <a:p>
            <a:pPr rtl="1"/>
            <a:r>
              <a:rPr lang="ar-SA" b="1" dirty="0">
                <a:cs typeface="B Titr" pitchFamily="2" charset="-78"/>
              </a:rPr>
              <a:t>جدول. پرایمر مورد استفاده در </a:t>
            </a:r>
            <a:r>
              <a:rPr lang="en-US" i="1" dirty="0" err="1">
                <a:cs typeface="B Titr" pitchFamily="2" charset="-78"/>
              </a:rPr>
              <a:t>pcr</a:t>
            </a:r>
            <a:endParaRPr lang="en-US" dirty="0">
              <a:cs typeface="B Titr" pitchFamily="2" charset="-78"/>
            </a:endParaRPr>
          </a:p>
        </p:txBody>
      </p:sp>
      <p:sp>
        <p:nvSpPr>
          <p:cNvPr id="6" name="Rectangle 5"/>
          <p:cNvSpPr/>
          <p:nvPr/>
        </p:nvSpPr>
        <p:spPr>
          <a:xfrm>
            <a:off x="3399692" y="2782669"/>
            <a:ext cx="7392726" cy="369332"/>
          </a:xfrm>
          <a:prstGeom prst="rect">
            <a:avLst/>
          </a:prstGeom>
        </p:spPr>
        <p:txBody>
          <a:bodyPr wrap="square">
            <a:spAutoFit/>
          </a:bodyPr>
          <a:lstStyle/>
          <a:p>
            <a:pPr algn="ctr" rtl="1"/>
            <a:r>
              <a:rPr lang="en-US" i="1" dirty="0">
                <a:cs typeface="B Titr" pitchFamily="2" charset="-78"/>
              </a:rPr>
              <a:t>PCR</a:t>
            </a:r>
            <a:r>
              <a:rPr lang="ar-SA" b="1" dirty="0">
                <a:cs typeface="B Titr" pitchFamily="2" charset="-78"/>
              </a:rPr>
              <a:t> (واکنش زنجيره اي پليمرازي):</a:t>
            </a:r>
            <a:r>
              <a:rPr lang="ar-SA" dirty="0">
                <a:cs typeface="B Titr" pitchFamily="2" charset="-78"/>
              </a:rPr>
              <a:t> برنامه </a:t>
            </a:r>
            <a:r>
              <a:rPr lang="en-US" i="1" dirty="0">
                <a:cs typeface="B Titr" pitchFamily="2" charset="-78"/>
              </a:rPr>
              <a:t>PCR</a:t>
            </a:r>
            <a:r>
              <a:rPr lang="ar-SA" dirty="0">
                <a:cs typeface="B Titr" pitchFamily="2" charset="-78"/>
              </a:rPr>
              <a:t> برای ژن استفاده شده در تحقیق</a:t>
            </a:r>
            <a:endParaRPr lang="en-US" dirty="0">
              <a:cs typeface="B Titr" pitchFamily="2" charset="-78"/>
            </a:endParaRPr>
          </a:p>
        </p:txBody>
      </p:sp>
    </p:spTree>
    <p:extLst>
      <p:ext uri="{BB962C8B-B14F-4D97-AF65-F5344CB8AC3E}">
        <p14:creationId xmlns:p14="http://schemas.microsoft.com/office/powerpoint/2010/main" val="250202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85799"/>
            <a:ext cx="10058400" cy="5316415"/>
          </a:xfrm>
        </p:spPr>
        <p:txBody>
          <a:bodyPr>
            <a:normAutofit fontScale="85000" lnSpcReduction="10000"/>
          </a:bodyPr>
          <a:lstStyle/>
          <a:p>
            <a:pPr algn="just">
              <a:lnSpc>
                <a:spcPct val="160000"/>
              </a:lnSpc>
            </a:pPr>
            <a:r>
              <a:rPr lang="fa-IR" b="1" dirty="0">
                <a:cs typeface="+mj-cs"/>
              </a:rPr>
              <a:t> روش انجام الکتروفورز:</a:t>
            </a:r>
            <a:endParaRPr lang="en-US" dirty="0">
              <a:cs typeface="+mj-cs"/>
            </a:endParaRPr>
          </a:p>
          <a:p>
            <a:pPr algn="just">
              <a:lnSpc>
                <a:spcPct val="160000"/>
              </a:lnSpc>
            </a:pPr>
            <a:r>
              <a:rPr lang="fa-IR" dirty="0">
                <a:cs typeface="+mj-cs"/>
              </a:rPr>
              <a:t>پس از تهيه ژل آگارز  1درصد با تعداد چاهک هاي مورد نياز ، آن را در داخل تانک الکتروفورز حاوي بافر </a:t>
            </a:r>
            <a:r>
              <a:rPr lang="en-US" i="1" dirty="0">
                <a:cs typeface="+mj-cs"/>
              </a:rPr>
              <a:t>TAE</a:t>
            </a:r>
            <a:r>
              <a:rPr lang="fa-IR" dirty="0">
                <a:cs typeface="+mj-cs"/>
              </a:rPr>
              <a:t> (به طوري که چاهک ها در قطب منفي قرار گيرند) قرار گرفت به طوري که ژل کاملا در </a:t>
            </a:r>
            <a:r>
              <a:rPr lang="en-US" i="1" dirty="0">
                <a:cs typeface="+mj-cs"/>
              </a:rPr>
              <a:t>TEA</a:t>
            </a:r>
            <a:r>
              <a:rPr lang="fa-IR" dirty="0">
                <a:cs typeface="+mj-cs"/>
              </a:rPr>
              <a:t> بافر غوطه ور و سطح بافر در تانک حدود 1 تا 2 ميلي ليتر بالاتر از سطح ژل باشد. سپس </a:t>
            </a:r>
            <a:r>
              <a:rPr lang="en-US" i="1" dirty="0">
                <a:cs typeface="+mj-cs"/>
              </a:rPr>
              <a:t>µl</a:t>
            </a:r>
            <a:r>
              <a:rPr lang="fa-IR" dirty="0">
                <a:cs typeface="+mj-cs"/>
              </a:rPr>
              <a:t>5 از محصول </a:t>
            </a:r>
            <a:r>
              <a:rPr lang="en-US" i="1" dirty="0">
                <a:cs typeface="+mj-cs"/>
              </a:rPr>
              <a:t>PCR</a:t>
            </a:r>
            <a:r>
              <a:rPr lang="fa-IR" dirty="0">
                <a:cs typeface="+mj-cs"/>
              </a:rPr>
              <a:t> با </a:t>
            </a:r>
            <a:r>
              <a:rPr lang="en-US" i="1" dirty="0">
                <a:cs typeface="+mj-cs"/>
              </a:rPr>
              <a:t>1µl</a:t>
            </a:r>
            <a:r>
              <a:rPr lang="fa-IR" dirty="0">
                <a:cs typeface="+mj-cs"/>
              </a:rPr>
              <a:t> از محلول </a:t>
            </a:r>
            <a:r>
              <a:rPr lang="en-US" i="1" dirty="0">
                <a:cs typeface="+mj-cs"/>
              </a:rPr>
              <a:t>loading buffer</a:t>
            </a:r>
            <a:r>
              <a:rPr lang="fa-IR" dirty="0">
                <a:cs typeface="+mj-cs"/>
              </a:rPr>
              <a:t> مخلوط و با دقت در داخل چاهک ها  ريخته  شدند. همچنين به همراه نمونه ها در داخل يکي از چاهک ها به ميزان </a:t>
            </a:r>
            <a:r>
              <a:rPr lang="en-US" i="1" dirty="0">
                <a:cs typeface="+mj-cs"/>
              </a:rPr>
              <a:t>µl</a:t>
            </a:r>
            <a:r>
              <a:rPr lang="fa-IR" dirty="0">
                <a:cs typeface="+mj-cs"/>
              </a:rPr>
              <a:t>10 از </a:t>
            </a:r>
            <a:r>
              <a:rPr lang="en-US" i="1" dirty="0">
                <a:cs typeface="+mj-cs"/>
              </a:rPr>
              <a:t>marker</a:t>
            </a:r>
            <a:r>
              <a:rPr lang="fa-IR" dirty="0">
                <a:cs typeface="+mj-cs"/>
              </a:rPr>
              <a:t> به منظور شناسايي طول باندها ريخته  شد. سپس منبع تغذيه متصل به تانک را روشن کرده و الکتروفورز با ولتاژ 75 به مدت يک ساعت و نيم انجام گرفت. بعد از اتمام الکتروفورز منبع تغذيه را خاموش و ژل  در داخل تانک حاوي محلول اتيديوم برومايد به مدت 15 دقيقه قرار داده شد. سپس به منظور بررسي و عکس برداري ژل در دستگاه </a:t>
            </a:r>
            <a:r>
              <a:rPr lang="en-US" i="1" dirty="0">
                <a:cs typeface="+mj-cs"/>
              </a:rPr>
              <a:t>gel scan</a:t>
            </a:r>
            <a:r>
              <a:rPr lang="fa-IR" dirty="0">
                <a:cs typeface="+mj-cs"/>
              </a:rPr>
              <a:t> قرار داده و از ژل عکس گرفته شد .</a:t>
            </a:r>
          </a:p>
        </p:txBody>
      </p:sp>
    </p:spTree>
    <p:extLst>
      <p:ext uri="{BB962C8B-B14F-4D97-AF65-F5344CB8AC3E}">
        <p14:creationId xmlns:p14="http://schemas.microsoft.com/office/powerpoint/2010/main" val="424346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85799"/>
            <a:ext cx="10058400" cy="5292969"/>
          </a:xfrm>
        </p:spPr>
        <p:txBody>
          <a:bodyPr>
            <a:normAutofit fontScale="77500" lnSpcReduction="20000"/>
          </a:bodyPr>
          <a:lstStyle/>
          <a:p>
            <a:pPr algn="just">
              <a:lnSpc>
                <a:spcPct val="170000"/>
              </a:lnSpc>
            </a:pPr>
            <a:r>
              <a:rPr lang="ar-SA" b="1" dirty="0">
                <a:cs typeface="+mj-cs"/>
              </a:rPr>
              <a:t>تعیین توالی : </a:t>
            </a:r>
            <a:endParaRPr lang="en-US" dirty="0">
              <a:cs typeface="+mj-cs"/>
            </a:endParaRPr>
          </a:p>
          <a:p>
            <a:pPr algn="just">
              <a:lnSpc>
                <a:spcPct val="170000"/>
              </a:lnSpc>
            </a:pPr>
            <a:r>
              <a:rPr lang="en-US" b="1" dirty="0">
                <a:cs typeface="+mj-cs"/>
              </a:rPr>
              <a:t> </a:t>
            </a:r>
            <a:r>
              <a:rPr lang="ar-SA" dirty="0">
                <a:cs typeface="+mj-cs"/>
              </a:rPr>
              <a:t>با استفاده از کیت محصولات اختصاصی، خالص سازی محصولات </a:t>
            </a:r>
            <a:r>
              <a:rPr lang="en-US" i="1" dirty="0">
                <a:cs typeface="+mj-cs"/>
              </a:rPr>
              <a:t> (</a:t>
            </a:r>
            <a:r>
              <a:rPr lang="en-US" i="1" dirty="0" err="1">
                <a:cs typeface="+mj-cs"/>
              </a:rPr>
              <a:t>GeneAll</a:t>
            </a:r>
            <a:r>
              <a:rPr lang="en-US" i="1" dirty="0">
                <a:cs typeface="+mj-cs"/>
              </a:rPr>
              <a:t>, South Korea) PCR</a:t>
            </a:r>
            <a:r>
              <a:rPr lang="ar-SA" dirty="0">
                <a:cs typeface="+mj-cs"/>
              </a:rPr>
              <a:t>انجام شد و به صورت دو طرفه جهت تعیین توالی به شرکت ژن فناوران فرستاده شد. سپس توالی های مورد نظر با استفاده از برنامه </a:t>
            </a:r>
            <a:r>
              <a:rPr lang="en-US" i="1" dirty="0" err="1">
                <a:cs typeface="+mj-cs"/>
              </a:rPr>
              <a:t>chromas</a:t>
            </a:r>
            <a:r>
              <a:rPr lang="en-US" i="1" dirty="0">
                <a:cs typeface="+mj-cs"/>
              </a:rPr>
              <a:t> 2.4 </a:t>
            </a:r>
            <a:r>
              <a:rPr lang="ar-SA" dirty="0">
                <a:cs typeface="+mj-cs"/>
              </a:rPr>
              <a:t>  مورد ارزیابی قرار گرفت.</a:t>
            </a:r>
            <a:endParaRPr lang="fa-IR" dirty="0">
              <a:cs typeface="+mj-cs"/>
            </a:endParaRPr>
          </a:p>
          <a:p>
            <a:pPr algn="just">
              <a:lnSpc>
                <a:spcPct val="170000"/>
              </a:lnSpc>
            </a:pPr>
            <a:r>
              <a:rPr lang="ar-SA" b="1" dirty="0">
                <a:cs typeface="+mj-cs"/>
              </a:rPr>
              <a:t>ارزیابی مقاومت آنتی بیوتیکی :</a:t>
            </a:r>
            <a:endParaRPr lang="en-US" dirty="0">
              <a:cs typeface="+mj-cs"/>
            </a:endParaRPr>
          </a:p>
          <a:p>
            <a:pPr algn="just">
              <a:lnSpc>
                <a:spcPct val="170000"/>
              </a:lnSpc>
            </a:pPr>
            <a:r>
              <a:rPr lang="fa-IR" dirty="0">
                <a:cs typeface="+mj-cs"/>
              </a:rPr>
              <a:t>برای ارزیابی مقاومت آنتی بیوتیکی وتعیین فنوتیپی مقاومت به کلاریترومایسین، تتراسیکلین و مترونیدازول با استفاده از روش دیسک دیفیوژن آنتی بیوگرام انجام گرفت. کلنی های هلیکوباکتر پیلوری دارای اندازه ای کوچک و روشن بود و در حدود 1 میلیمتر اندازه دارند. جهت تست حساسیت آنتی بیوتیکی به روش دیسک دیفیوژن ایزوله های 72 ساعته بر روی محیط اسکیرو به محیط </a:t>
            </a:r>
            <a:r>
              <a:rPr lang="en-US" i="1" dirty="0">
                <a:cs typeface="+mj-cs"/>
              </a:rPr>
              <a:t>BHI</a:t>
            </a:r>
            <a:r>
              <a:rPr lang="fa-IR" dirty="0">
                <a:cs typeface="+mj-cs"/>
              </a:rPr>
              <a:t> براث انتقال داده شد و 3 مک فارلند تهیه گردید. سپس از محیط </a:t>
            </a:r>
            <a:r>
              <a:rPr lang="en-US" i="1" dirty="0">
                <a:cs typeface="+mj-cs"/>
              </a:rPr>
              <a:t>BHI</a:t>
            </a:r>
            <a:r>
              <a:rPr lang="fa-IR" dirty="0">
                <a:cs typeface="+mj-cs"/>
              </a:rPr>
              <a:t> به محیط اسکیرو آگار حاوی  خون گوسفندی همراه با مکمل ها به صورت سفره ای کشت داده شد</a:t>
            </a:r>
          </a:p>
        </p:txBody>
      </p:sp>
    </p:spTree>
    <p:extLst>
      <p:ext uri="{BB962C8B-B14F-4D97-AF65-F5344CB8AC3E}">
        <p14:creationId xmlns:p14="http://schemas.microsoft.com/office/powerpoint/2010/main" val="39359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0879" y="817308"/>
            <a:ext cx="8465648" cy="1646302"/>
          </a:xfrm>
        </p:spPr>
        <p:txBody>
          <a:bodyPr>
            <a:noAutofit/>
          </a:bodyPr>
          <a:lstStyle/>
          <a:p>
            <a:pPr algn="ctr">
              <a:lnSpc>
                <a:spcPct val="200000"/>
              </a:lnSpc>
            </a:pPr>
            <a:r>
              <a:rPr lang="fa-IR" sz="2800" dirty="0">
                <a:cs typeface="B Titr" pitchFamily="2" charset="-78"/>
              </a:rPr>
              <a:t>بررسی میزان هترورزیستنس- هلیکوباکتر پیلوری و پیگیری درمانی در بیماران مراجعه کننده مطب های خصوصی شهرستان ایلام</a:t>
            </a:r>
            <a:endParaRPr lang="en-US" sz="2800" dirty="0">
              <a:cs typeface="B Titr" panose="00000700000000000000" pitchFamily="2" charset="-78"/>
            </a:endParaRPr>
          </a:p>
        </p:txBody>
      </p:sp>
      <p:sp>
        <p:nvSpPr>
          <p:cNvPr id="3" name="Subtitle 2"/>
          <p:cNvSpPr>
            <a:spLocks noGrp="1"/>
          </p:cNvSpPr>
          <p:nvPr>
            <p:ph type="subTitle" idx="1"/>
          </p:nvPr>
        </p:nvSpPr>
        <p:spPr>
          <a:xfrm>
            <a:off x="1507067" y="3400425"/>
            <a:ext cx="7766936" cy="1747307"/>
          </a:xfrm>
        </p:spPr>
        <p:txBody>
          <a:bodyPr>
            <a:noAutofit/>
          </a:bodyPr>
          <a:lstStyle/>
          <a:p>
            <a:pPr algn="ctr">
              <a:lnSpc>
                <a:spcPct val="170000"/>
              </a:lnSpc>
            </a:pPr>
            <a:r>
              <a:rPr lang="ar-SA" sz="2000" b="1" dirty="0">
                <a:solidFill>
                  <a:srgbClr val="C00000"/>
                </a:solidFill>
                <a:cs typeface="B Titr" panose="00000700000000000000" pitchFamily="2" charset="-78"/>
              </a:rPr>
              <a:t>استاد راهنما:</a:t>
            </a:r>
            <a:r>
              <a:rPr lang="fa-IR" sz="2000" b="1" dirty="0">
                <a:solidFill>
                  <a:srgbClr val="C00000"/>
                </a:solidFill>
                <a:cs typeface="B Titr" panose="00000700000000000000" pitchFamily="2" charset="-78"/>
              </a:rPr>
              <a:t> </a:t>
            </a:r>
          </a:p>
          <a:p>
            <a:pPr algn="ctr">
              <a:lnSpc>
                <a:spcPct val="170000"/>
              </a:lnSpc>
            </a:pPr>
            <a:r>
              <a:rPr lang="fa-IR" sz="2000" dirty="0">
                <a:solidFill>
                  <a:srgbClr val="C00000"/>
                </a:solidFill>
                <a:cs typeface="B Titr" panose="00000700000000000000" pitchFamily="2" charset="-78"/>
              </a:rPr>
              <a:t>استاد مشاور :</a:t>
            </a:r>
            <a:endParaRPr lang="en-US" sz="2000" dirty="0">
              <a:solidFill>
                <a:srgbClr val="C00000"/>
              </a:solidFill>
              <a:cs typeface="B Titr" panose="00000700000000000000" pitchFamily="2" charset="-78"/>
            </a:endParaRPr>
          </a:p>
          <a:p>
            <a:pPr algn="ctr">
              <a:lnSpc>
                <a:spcPct val="170000"/>
              </a:lnSpc>
            </a:pPr>
            <a:r>
              <a:rPr lang="en-US" sz="2000" i="1" dirty="0">
                <a:solidFill>
                  <a:srgbClr val="C00000"/>
                </a:solidFill>
                <a:cs typeface="B Titr" panose="00000700000000000000" pitchFamily="2" charset="-78"/>
              </a:rPr>
              <a:t> </a:t>
            </a:r>
            <a:r>
              <a:rPr lang="fa-IR" sz="2000" dirty="0">
                <a:solidFill>
                  <a:srgbClr val="C00000"/>
                </a:solidFill>
                <a:cs typeface="B Titr" panose="00000700000000000000" pitchFamily="2" charset="-78"/>
              </a:rPr>
              <a:t>ارائه دهنده </a:t>
            </a:r>
            <a:r>
              <a:rPr lang="ar-SA" sz="2000" dirty="0">
                <a:solidFill>
                  <a:srgbClr val="C00000"/>
                </a:solidFill>
                <a:cs typeface="B Titr" panose="00000700000000000000" pitchFamily="2" charset="-78"/>
              </a:rPr>
              <a:t>:</a:t>
            </a:r>
            <a:endParaRPr lang="fa-IR" sz="2000" dirty="0">
              <a:solidFill>
                <a:srgbClr val="C00000"/>
              </a:solidFill>
              <a:cs typeface="B Titr" panose="00000700000000000000" pitchFamily="2" charset="-78"/>
            </a:endParaRPr>
          </a:p>
        </p:txBody>
      </p:sp>
    </p:spTree>
    <p:extLst>
      <p:ext uri="{BB962C8B-B14F-4D97-AF65-F5344CB8AC3E}">
        <p14:creationId xmlns:p14="http://schemas.microsoft.com/office/powerpoint/2010/main" val="533870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85800"/>
            <a:ext cx="10058400" cy="5457092"/>
          </a:xfrm>
        </p:spPr>
        <p:txBody>
          <a:bodyPr>
            <a:normAutofit fontScale="92500" lnSpcReduction="10000"/>
          </a:bodyPr>
          <a:lstStyle/>
          <a:p>
            <a:pPr algn="just">
              <a:lnSpc>
                <a:spcPct val="160000"/>
              </a:lnSpc>
            </a:pPr>
            <a:r>
              <a:rPr lang="ar-SA" b="1" dirty="0">
                <a:cs typeface="+mj-cs"/>
              </a:rPr>
              <a:t>تعیین سلول های هترو رزیستنس</a:t>
            </a:r>
            <a:endParaRPr lang="en-US" dirty="0">
              <a:cs typeface="+mj-cs"/>
            </a:endParaRPr>
          </a:p>
          <a:p>
            <a:pPr algn="just">
              <a:lnSpc>
                <a:spcPct val="160000"/>
              </a:lnSpc>
            </a:pPr>
            <a:r>
              <a:rPr lang="ar-SA" dirty="0">
                <a:cs typeface="+mj-cs"/>
              </a:rPr>
              <a:t>مشخصات تجزیه و تحلیل جمعیت (</a:t>
            </a:r>
            <a:r>
              <a:rPr lang="en-US" i="1" dirty="0">
                <a:cs typeface="+mj-cs"/>
              </a:rPr>
              <a:t>PAP</a:t>
            </a:r>
            <a:r>
              <a:rPr lang="ar-SA" dirty="0">
                <a:cs typeface="+mj-cs"/>
              </a:rPr>
              <a:t>) روش استاندارد طلا</a:t>
            </a:r>
            <a:r>
              <a:rPr lang="fa-IR" dirty="0">
                <a:cs typeface="+mj-cs"/>
              </a:rPr>
              <a:t>یی</a:t>
            </a:r>
            <a:r>
              <a:rPr lang="ar-SA" dirty="0">
                <a:cs typeface="+mj-cs"/>
              </a:rPr>
              <a:t> برای تشخیص هترو رزیستنس می باشد. به طور خلاصه ، این روش شامل</a:t>
            </a:r>
            <a:r>
              <a:rPr lang="fa-IR" dirty="0">
                <a:cs typeface="+mj-cs"/>
              </a:rPr>
              <a:t>:</a:t>
            </a:r>
            <a:endParaRPr lang="en-US" dirty="0">
              <a:cs typeface="+mj-cs"/>
            </a:endParaRPr>
          </a:p>
          <a:p>
            <a:pPr lvl="0" algn="just">
              <a:lnSpc>
                <a:spcPct val="160000"/>
              </a:lnSpc>
            </a:pPr>
            <a:r>
              <a:rPr lang="ar-SA" dirty="0">
                <a:cs typeface="+mj-cs"/>
              </a:rPr>
              <a:t>کمی سازی نسبت سلولهای مقاوم موجود در کشت در غلظت های مختلف آنتی بیوتیکی کلاریترومایسین، تتراسیکلین و مترونیدازول می باشد. </a:t>
            </a:r>
            <a:r>
              <a:rPr lang="en-US" i="1" dirty="0">
                <a:cs typeface="+mj-cs"/>
              </a:rPr>
              <a:t>PAP</a:t>
            </a:r>
            <a:r>
              <a:rPr lang="ar-SA" dirty="0">
                <a:cs typeface="+mj-cs"/>
              </a:rPr>
              <a:t> تنها روش فعلی برای شناسایی سلول های هترو رزیستنس است.</a:t>
            </a:r>
            <a:r>
              <a:rPr lang="en-US" i="1" dirty="0">
                <a:cs typeface="+mj-cs"/>
              </a:rPr>
              <a:t>pap</a:t>
            </a:r>
            <a:r>
              <a:rPr lang="en-US" dirty="0">
                <a:cs typeface="+mj-cs"/>
              </a:rPr>
              <a:t> </a:t>
            </a:r>
            <a:r>
              <a:rPr lang="ar-SA" dirty="0">
                <a:cs typeface="+mj-cs"/>
              </a:rPr>
              <a:t>فرکانس زیرجمعیت مقاوم در برابر سلولها را تعیین می کند.</a:t>
            </a:r>
            <a:endParaRPr lang="en-US" dirty="0">
              <a:cs typeface="+mj-cs"/>
            </a:endParaRPr>
          </a:p>
          <a:p>
            <a:pPr lvl="0" algn="just">
              <a:lnSpc>
                <a:spcPct val="160000"/>
              </a:lnSpc>
            </a:pPr>
            <a:r>
              <a:rPr lang="fa-IR" dirty="0">
                <a:cs typeface="+mj-cs"/>
              </a:rPr>
              <a:t>در روش دیسک دیفیوژن در مورد ایزوله هایی که ظاهر حساس به آنتی بیوتیک بوده و هاله عدم رشد را دارند ولی تعدادی کلنی نیز در هاله عدم رشد دیده می شود جهت بررسی توسط روش </a:t>
            </a:r>
            <a:r>
              <a:rPr lang="en-US" i="1" dirty="0">
                <a:cs typeface="+mj-cs"/>
              </a:rPr>
              <a:t>PAP</a:t>
            </a:r>
            <a:r>
              <a:rPr lang="fa-IR" dirty="0">
                <a:cs typeface="+mj-cs"/>
              </a:rPr>
              <a:t> مورد ارزیابی قرار می گیرند.</a:t>
            </a:r>
            <a:endParaRPr lang="en-US" dirty="0">
              <a:cs typeface="+mj-cs"/>
            </a:endParaRPr>
          </a:p>
        </p:txBody>
      </p:sp>
    </p:spTree>
    <p:extLst>
      <p:ext uri="{BB962C8B-B14F-4D97-AF65-F5344CB8AC3E}">
        <p14:creationId xmlns:p14="http://schemas.microsoft.com/office/powerpoint/2010/main" val="15860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3333\پایان نامه ها1\نیمه دوم99\رزیدنت\حسینی رزیدنت داخلی\902a9f3e-8b1a-4351-a9b2-fd6d0062ed92.jpg"/>
          <p:cNvPicPr/>
          <p:nvPr/>
        </p:nvPicPr>
        <p:blipFill rotWithShape="1">
          <a:blip r:embed="rId2">
            <a:extLst>
              <a:ext uri="{28A0092B-C50C-407E-A947-70E740481C1C}">
                <a14:useLocalDpi xmlns:a14="http://schemas.microsoft.com/office/drawing/2010/main" val="0"/>
              </a:ext>
            </a:extLst>
          </a:blip>
          <a:srcRect t="57287" r="13432" b="16450"/>
          <a:stretch/>
        </p:blipFill>
        <p:spPr bwMode="auto">
          <a:xfrm>
            <a:off x="4147820" y="1093763"/>
            <a:ext cx="3896360" cy="256032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5215791" y="3947718"/>
            <a:ext cx="1760418" cy="369332"/>
          </a:xfrm>
          <a:prstGeom prst="rect">
            <a:avLst/>
          </a:prstGeom>
        </p:spPr>
        <p:txBody>
          <a:bodyPr wrap="none">
            <a:spAutoFit/>
          </a:bodyPr>
          <a:lstStyle/>
          <a:p>
            <a:pPr rtl="1"/>
            <a:r>
              <a:rPr lang="fa-IR" b="1" dirty="0">
                <a:cs typeface="B Titr" pitchFamily="2" charset="-78"/>
              </a:rPr>
              <a:t>تصویر هتروزیستنس</a:t>
            </a:r>
            <a:endParaRPr lang="en-US" dirty="0">
              <a:cs typeface="B Titr" pitchFamily="2" charset="-78"/>
            </a:endParaRPr>
          </a:p>
        </p:txBody>
      </p:sp>
    </p:spTree>
    <p:extLst>
      <p:ext uri="{BB962C8B-B14F-4D97-AF65-F5344CB8AC3E}">
        <p14:creationId xmlns:p14="http://schemas.microsoft.com/office/powerpoint/2010/main" val="3727976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849922"/>
            <a:ext cx="10058400" cy="5363308"/>
          </a:xfrm>
        </p:spPr>
        <p:txBody>
          <a:bodyPr>
            <a:noAutofit/>
          </a:bodyPr>
          <a:lstStyle/>
          <a:p>
            <a:pPr lvl="0" algn="just">
              <a:lnSpc>
                <a:spcPct val="170000"/>
              </a:lnSpc>
            </a:pPr>
            <a:r>
              <a:rPr lang="fa-IR" sz="2000" dirty="0">
                <a:cs typeface="+mj-cs"/>
              </a:rPr>
              <a:t> </a:t>
            </a:r>
            <a:r>
              <a:rPr lang="en-US" sz="2000" i="1" dirty="0">
                <a:cs typeface="+mj-cs"/>
              </a:rPr>
              <a:t>Follow up </a:t>
            </a:r>
            <a:r>
              <a:rPr lang="ar-SA" sz="2000" dirty="0">
                <a:cs typeface="+mj-cs"/>
              </a:rPr>
              <a:t> بیماران</a:t>
            </a:r>
            <a:r>
              <a:rPr lang="en-US" sz="2000" i="1" dirty="0">
                <a:cs typeface="+mj-cs"/>
              </a:rPr>
              <a:t>:</a:t>
            </a:r>
            <a:endParaRPr lang="en-US" sz="2000" dirty="0">
              <a:cs typeface="+mj-cs"/>
            </a:endParaRPr>
          </a:p>
          <a:p>
            <a:pPr algn="just">
              <a:lnSpc>
                <a:spcPct val="170000"/>
              </a:lnSpc>
            </a:pPr>
            <a:r>
              <a:rPr lang="ar-SA" sz="2000" dirty="0">
                <a:cs typeface="+mj-cs"/>
              </a:rPr>
              <a:t> در نهایت بیماران به مدت یک ماه پس از مصرف آنتی بیوتیک مورد ارزیابی قرار  گرفتند تا وضعیت عود عفونت و درمان مشخص گردد  نمونه  </a:t>
            </a:r>
            <a:r>
              <a:rPr lang="en-US" sz="2000" i="1" dirty="0">
                <a:cs typeface="+mj-cs"/>
              </a:rPr>
              <a:t>stool</a:t>
            </a:r>
            <a:r>
              <a:rPr lang="ar-SA" sz="2000" dirty="0">
                <a:cs typeface="+mj-cs"/>
              </a:rPr>
              <a:t> از بیماران گرفته شد </a:t>
            </a:r>
            <a:r>
              <a:rPr lang="fa-IR" sz="2000" dirty="0">
                <a:cs typeface="+mj-cs"/>
              </a:rPr>
              <a:t> و با استفاده از کیت مونوبایند میزان آنتی ژن هلیکوباکتر پیلوری بررسی شد . </a:t>
            </a:r>
            <a:endParaRPr lang="en-US" sz="2000" dirty="0">
              <a:cs typeface="+mj-cs"/>
            </a:endParaRPr>
          </a:p>
          <a:p>
            <a:pPr algn="just">
              <a:lnSpc>
                <a:spcPct val="170000"/>
              </a:lnSpc>
            </a:pPr>
            <a:r>
              <a:rPr lang="fa-IR" sz="2000" dirty="0">
                <a:cs typeface="+mj-cs"/>
              </a:rPr>
              <a:t>با توجه به تحقیق قبل در مورد باکتری های پرسیستر در هلیکو باکتر پیلوری آنتی بیوتیک پیشنهادی لووفلوکساسین می باشد.</a:t>
            </a:r>
            <a:endParaRPr lang="en-US" sz="2000" dirty="0">
              <a:cs typeface="+mj-cs"/>
            </a:endParaRPr>
          </a:p>
          <a:p>
            <a:pPr algn="just">
              <a:lnSpc>
                <a:spcPct val="170000"/>
              </a:lnSpc>
            </a:pPr>
            <a:r>
              <a:rPr lang="fa-IR" sz="2000" dirty="0">
                <a:cs typeface="+mj-cs"/>
              </a:rPr>
              <a:t>در روش دیسک دیفیوژن اگر در اطراف دیسک حساس کلنی باکتری رشد کرد با استفاده از </a:t>
            </a:r>
            <a:r>
              <a:rPr lang="en-US" sz="2000" dirty="0">
                <a:cs typeface="+mj-cs"/>
              </a:rPr>
              <a:t>pap</a:t>
            </a:r>
            <a:r>
              <a:rPr lang="fa-IR" sz="2000" dirty="0">
                <a:cs typeface="+mj-cs"/>
              </a:rPr>
              <a:t> تایید هترورزیسستنس انجام می شود.</a:t>
            </a:r>
            <a:endParaRPr lang="en-US" sz="2000" dirty="0">
              <a:cs typeface="+mj-cs"/>
            </a:endParaRPr>
          </a:p>
          <a:p>
            <a:pPr algn="just">
              <a:lnSpc>
                <a:spcPct val="170000"/>
              </a:lnSpc>
            </a:pPr>
            <a:r>
              <a:rPr lang="fa-IR" sz="2000" dirty="0">
                <a:cs typeface="+mj-cs"/>
              </a:rPr>
              <a:t>روش استاندارد طالیي برای شناسایي زیر جمعیت های دارای مقاومت نا همگون، آزمون</a:t>
            </a:r>
            <a:r>
              <a:rPr lang="en-US" sz="2000" dirty="0">
                <a:cs typeface="+mj-cs"/>
              </a:rPr>
              <a:t> PAPs </a:t>
            </a:r>
            <a:r>
              <a:rPr lang="fa-IR" sz="2000" dirty="0">
                <a:cs typeface="+mj-cs"/>
              </a:rPr>
              <a:t>است</a:t>
            </a:r>
            <a:endParaRPr lang="en-US" sz="2000" dirty="0">
              <a:cs typeface="+mj-cs"/>
            </a:endParaRPr>
          </a:p>
          <a:p>
            <a:pPr algn="just">
              <a:lnSpc>
                <a:spcPct val="170000"/>
              </a:lnSpc>
            </a:pPr>
            <a:r>
              <a:rPr lang="fa-IR" sz="2000" dirty="0">
                <a:cs typeface="+mj-cs"/>
              </a:rPr>
              <a:t>مراحك انجام آن بدین شرح مي باشد</a:t>
            </a:r>
            <a:r>
              <a:rPr lang="en-US" sz="2000" dirty="0">
                <a:cs typeface="+mj-cs"/>
              </a:rPr>
              <a:t> : </a:t>
            </a:r>
          </a:p>
          <a:p>
            <a:pPr algn="just">
              <a:lnSpc>
                <a:spcPct val="170000"/>
              </a:lnSpc>
            </a:pPr>
            <a:endParaRPr lang="fa-IR" sz="2000" dirty="0">
              <a:cs typeface="+mj-cs"/>
            </a:endParaRPr>
          </a:p>
        </p:txBody>
      </p:sp>
    </p:spTree>
    <p:extLst>
      <p:ext uri="{BB962C8B-B14F-4D97-AF65-F5344CB8AC3E}">
        <p14:creationId xmlns:p14="http://schemas.microsoft.com/office/powerpoint/2010/main" val="79656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16000" y="685799"/>
                <a:ext cx="10058400" cy="5785339"/>
              </a:xfrm>
            </p:spPr>
            <p:txBody>
              <a:bodyPr>
                <a:normAutofit/>
              </a:bodyPr>
              <a:lstStyle/>
              <a:p>
                <a:pPr algn="just">
                  <a:lnSpc>
                    <a:spcPct val="160000"/>
                  </a:lnSpc>
                </a:pPr>
                <a:r>
                  <a:rPr lang="fa-IR" sz="1600" dirty="0">
                    <a:cs typeface="+mj-cs"/>
                  </a:rPr>
                  <a:t>روز اول</a:t>
                </a:r>
                <a:r>
                  <a:rPr lang="en-US" sz="1600" dirty="0">
                    <a:cs typeface="+mj-cs"/>
                  </a:rPr>
                  <a:t>:  </a:t>
                </a:r>
              </a:p>
              <a:p>
                <a:pPr lvl="0" algn="just">
                  <a:lnSpc>
                    <a:spcPct val="160000"/>
                  </a:lnSpc>
                </a:pPr>
                <a:r>
                  <a:rPr lang="fa-IR" sz="1600" dirty="0">
                    <a:cs typeface="+mj-cs"/>
                  </a:rPr>
                  <a:t>باکتری مورد نظر و ایزوله کنترل برروی بلاد  آگار کشت و در دمای 32 درجه به مدت 24ساعت انکوبه شد</a:t>
                </a:r>
                <a:r>
                  <a:rPr lang="en-US" sz="1600" dirty="0">
                    <a:cs typeface="+mj-cs"/>
                  </a:rPr>
                  <a:t>. </a:t>
                </a:r>
                <a:r>
                  <a:rPr lang="fa-IR" sz="1600" dirty="0">
                    <a:cs typeface="+mj-cs"/>
                  </a:rPr>
                  <a:t>غلظتهای مختلف ازآنتی بیوتیک کلاریترو مایسین، آموکسی سیلین و تتراسیکلین تهیه شد.  برای این کار ابتدا حجم مورد نظر از محیط کشت آماده سازی و اتوکلاو شد ، پس از اتوکلاو و کاهش دما ، مقدار مشخص آنتی بیوتیک اضافه شد ، سپس بلافاصله در پتری دیش استریل یک بار مصرف پخش شد و جهت ادامه کار بعد از کنترل کیفی به یخچال منتقل شدند.</a:t>
                </a:r>
                <a:endParaRPr lang="en-US" sz="1600" dirty="0">
                  <a:cs typeface="+mj-cs"/>
                </a:endParaRPr>
              </a:p>
              <a:p>
                <a:pPr lvl="0" algn="just">
                  <a:lnSpc>
                    <a:spcPct val="160000"/>
                  </a:lnSpc>
                </a:pPr>
                <a:r>
                  <a:rPr lang="fa-IR" sz="1600" dirty="0">
                    <a:cs typeface="+mj-cs"/>
                  </a:rPr>
                  <a:t>برای تهیه سوسپانسیون باکتریایی ازکشت 48 ساعته باکتری کلنی خالص برداشته و در 2 میلی لیتر  محیط کشت </a:t>
                </a:r>
                <a:r>
                  <a:rPr lang="en-US" sz="1600" dirty="0">
                    <a:cs typeface="+mj-cs"/>
                  </a:rPr>
                  <a:t>LB</a:t>
                </a:r>
                <a:r>
                  <a:rPr lang="fa-IR" sz="1600" dirty="0">
                    <a:cs typeface="+mj-cs"/>
                  </a:rPr>
                  <a:t> براث کشت شد و رقت </a:t>
                </a:r>
                <a:r>
                  <a:rPr lang="fa-IR" sz="1600" baseline="30000" dirty="0">
                    <a:cs typeface="+mj-cs"/>
                  </a:rPr>
                  <a:t>2- </a:t>
                </a:r>
                <a:r>
                  <a:rPr lang="fa-IR" sz="1600" dirty="0">
                    <a:cs typeface="+mj-cs"/>
                  </a:rPr>
                  <a:t>10 تا </a:t>
                </a:r>
                <a:r>
                  <a:rPr lang="fa-IR" sz="1600" baseline="30000" dirty="0">
                    <a:cs typeface="+mj-cs"/>
                  </a:rPr>
                  <a:t>7- </a:t>
                </a:r>
                <a:r>
                  <a:rPr lang="fa-IR" sz="1600" dirty="0">
                    <a:cs typeface="+mj-cs"/>
                  </a:rPr>
                  <a:t>10 تهیه شد و در پلیت ریخته شد. از رقت های تهیه شده مقدار 10 میکرو لیتر برداشته و در پلیت حاوی آنتی بیوتیکها  کشت و  در 37 درجه به مدت 48 ساعت در شرایط </a:t>
                </a:r>
                <a:r>
                  <a:rPr lang="en-US" sz="1600" dirty="0">
                    <a:cs typeface="+mj-cs"/>
                  </a:rPr>
                  <a:t>co2</a:t>
                </a:r>
                <a:r>
                  <a:rPr lang="fa-IR" sz="1600" dirty="0">
                    <a:cs typeface="+mj-cs"/>
                  </a:rPr>
                  <a:t> انکوبه شد.</a:t>
                </a:r>
                <a:endParaRPr lang="en-US" sz="1600" dirty="0">
                  <a:cs typeface="+mj-cs"/>
                </a:endParaRPr>
              </a:p>
              <a:p>
                <a:pPr lvl="0" algn="just">
                  <a:lnSpc>
                    <a:spcPct val="160000"/>
                  </a:lnSpc>
                </a:pPr>
                <a:r>
                  <a:rPr lang="fa-IR" sz="1600" dirty="0">
                    <a:cs typeface="+mj-cs"/>
                  </a:rPr>
                  <a:t>تعداد کلونی ها در بالاترین رقت از باکتریها که رشد صورت گرفته بود شمارش شد. از فرمول زیر جهت محاسبه درصد زیر جمعیت هترورسیستنت در جمعیت اصلی استفاده شد.</a:t>
                </a:r>
              </a:p>
              <a:p>
                <a:pPr algn="just" rtl="0">
                  <a:lnSpc>
                    <a:spcPct val="160000"/>
                  </a:lnSpc>
                </a:pPr>
                <a14:m>
                  <m:oMath xmlns:m="http://schemas.openxmlformats.org/officeDocument/2006/math">
                    <m:f>
                      <m:fPr>
                        <m:ctrlPr>
                          <a:rPr lang="en-US" sz="1600" i="1">
                            <a:latin typeface="Cambria Math"/>
                            <a:cs typeface="+mj-cs"/>
                          </a:rPr>
                        </m:ctrlPr>
                      </m:fPr>
                      <m:num>
                        <m:r>
                          <m:rPr>
                            <m:sty m:val="p"/>
                          </m:rPr>
                          <a:rPr lang="en-US" sz="1600">
                            <a:latin typeface="Cambria Math" panose="02040503050406030204" pitchFamily="18" charset="0"/>
                            <a:cs typeface="+mj-cs"/>
                          </a:rPr>
                          <m:t>number</m:t>
                        </m:r>
                        <m:r>
                          <a:rPr lang="en-US" sz="1600">
                            <a:latin typeface="Cambria Math" panose="02040503050406030204" pitchFamily="18" charset="0"/>
                            <a:cs typeface="+mj-cs"/>
                          </a:rPr>
                          <m:t> </m:t>
                        </m:r>
                        <m:r>
                          <m:rPr>
                            <m:sty m:val="p"/>
                          </m:rPr>
                          <a:rPr lang="en-US" sz="1600">
                            <a:latin typeface="Cambria Math" panose="02040503050406030204" pitchFamily="18" charset="0"/>
                            <a:cs typeface="+mj-cs"/>
                          </a:rPr>
                          <m:t>of</m:t>
                        </m:r>
                        <m:r>
                          <a:rPr lang="en-US" sz="1600">
                            <a:latin typeface="Cambria Math" panose="02040503050406030204" pitchFamily="18" charset="0"/>
                            <a:cs typeface="+mj-cs"/>
                          </a:rPr>
                          <m:t> </m:t>
                        </m:r>
                        <m:r>
                          <m:rPr>
                            <m:sty m:val="p"/>
                          </m:rPr>
                          <a:rPr lang="en-US" sz="1600">
                            <a:latin typeface="Cambria Math" panose="02040503050406030204" pitchFamily="18" charset="0"/>
                            <a:cs typeface="+mj-cs"/>
                          </a:rPr>
                          <m:t>colonies</m:t>
                        </m:r>
                        <m:r>
                          <a:rPr lang="en-US" sz="1600">
                            <a:latin typeface="Cambria Math" panose="02040503050406030204" pitchFamily="18" charset="0"/>
                            <a:cs typeface="+mj-cs"/>
                          </a:rPr>
                          <m:t> </m:t>
                        </m:r>
                        <m:r>
                          <m:rPr>
                            <m:sty m:val="p"/>
                          </m:rPr>
                          <a:rPr lang="en-US" sz="1600">
                            <a:latin typeface="Cambria Math" panose="02040503050406030204" pitchFamily="18" charset="0"/>
                            <a:cs typeface="+mj-cs"/>
                          </a:rPr>
                          <m:t>on</m:t>
                        </m:r>
                        <m:r>
                          <a:rPr lang="en-US" sz="1600">
                            <a:latin typeface="Cambria Math" panose="02040503050406030204" pitchFamily="18" charset="0"/>
                            <a:cs typeface="+mj-cs"/>
                          </a:rPr>
                          <m:t> </m:t>
                        </m:r>
                        <m:r>
                          <a:rPr lang="en-US" sz="1600" i="1">
                            <a:latin typeface="Cambria Math" panose="02040503050406030204" pitchFamily="18" charset="0"/>
                            <a:cs typeface="+mj-cs"/>
                          </a:rPr>
                          <m:t>𝑎𝑛𝑡𝑖𝑏𝑖𝑜𝑡𝑖𝑐</m:t>
                        </m:r>
                        <m:r>
                          <a:rPr lang="en-US" sz="1600">
                            <a:latin typeface="Cambria Math" panose="02040503050406030204" pitchFamily="18" charset="0"/>
                            <a:cs typeface="+mj-cs"/>
                          </a:rPr>
                          <m:t> </m:t>
                        </m:r>
                        <m:r>
                          <m:rPr>
                            <m:sty m:val="p"/>
                          </m:rPr>
                          <a:rPr lang="en-US" sz="1600">
                            <a:latin typeface="Cambria Math" panose="02040503050406030204" pitchFamily="18" charset="0"/>
                            <a:cs typeface="+mj-cs"/>
                          </a:rPr>
                          <m:t>plate</m:t>
                        </m:r>
                        <m:r>
                          <a:rPr lang="en-US" sz="1600" i="1">
                            <a:latin typeface="Cambria Math" panose="02040503050406030204" pitchFamily="18" charset="0"/>
                            <a:cs typeface="+mj-cs"/>
                          </a:rPr>
                          <m:t>−</m:t>
                        </m:r>
                        <m:r>
                          <a:rPr lang="en-US" sz="1600">
                            <a:latin typeface="Cambria Math" panose="02040503050406030204" pitchFamily="18" charset="0"/>
                            <a:cs typeface="+mj-cs"/>
                          </a:rPr>
                          <m:t> </m:t>
                        </m:r>
                        <m:r>
                          <m:rPr>
                            <m:sty m:val="p"/>
                          </m:rPr>
                          <a:rPr lang="en-US" sz="1600">
                            <a:latin typeface="Cambria Math" panose="02040503050406030204" pitchFamily="18" charset="0"/>
                            <a:cs typeface="+mj-cs"/>
                          </a:rPr>
                          <m:t>dilution</m:t>
                        </m:r>
                        <m:r>
                          <a:rPr lang="en-US" sz="1600">
                            <a:latin typeface="Cambria Math" panose="02040503050406030204" pitchFamily="18" charset="0"/>
                            <a:cs typeface="+mj-cs"/>
                          </a:rPr>
                          <m:t> </m:t>
                        </m:r>
                        <m:r>
                          <m:rPr>
                            <m:sty m:val="p"/>
                          </m:rPr>
                          <a:rPr lang="en-US" sz="1600">
                            <a:latin typeface="Cambria Math" panose="02040503050406030204" pitchFamily="18" charset="0"/>
                            <a:cs typeface="+mj-cs"/>
                          </a:rPr>
                          <m:t>factor</m:t>
                        </m:r>
                      </m:num>
                      <m:den>
                        <m:r>
                          <a:rPr lang="en-US" sz="1600" i="1">
                            <a:latin typeface="Cambria Math" panose="02040503050406030204" pitchFamily="18" charset="0"/>
                            <a:cs typeface="+mj-cs"/>
                          </a:rPr>
                          <m:t>𝑛𝑢𝑚𝑏𝑒𝑟</m:t>
                        </m:r>
                        <m:r>
                          <a:rPr lang="en-US" sz="1600" i="1">
                            <a:latin typeface="Cambria Math" panose="02040503050406030204" pitchFamily="18" charset="0"/>
                            <a:cs typeface="+mj-cs"/>
                          </a:rPr>
                          <m:t> </m:t>
                        </m:r>
                        <m:r>
                          <a:rPr lang="en-US" sz="1600" i="1">
                            <a:latin typeface="Cambria Math" panose="02040503050406030204" pitchFamily="18" charset="0"/>
                            <a:cs typeface="+mj-cs"/>
                          </a:rPr>
                          <m:t>𝑜𝑓</m:t>
                        </m:r>
                        <m:r>
                          <a:rPr lang="en-US" sz="1600" i="1">
                            <a:latin typeface="Cambria Math" panose="02040503050406030204" pitchFamily="18" charset="0"/>
                            <a:cs typeface="+mj-cs"/>
                          </a:rPr>
                          <m:t> </m:t>
                        </m:r>
                        <m:r>
                          <a:rPr lang="en-US" sz="1600" i="1">
                            <a:latin typeface="Cambria Math" panose="02040503050406030204" pitchFamily="18" charset="0"/>
                            <a:cs typeface="+mj-cs"/>
                          </a:rPr>
                          <m:t>𝑐𝑜𝑙𝑜𝑛𝑖𝑒𝑠</m:t>
                        </m:r>
                        <m:r>
                          <a:rPr lang="en-US" sz="1600" i="1">
                            <a:latin typeface="Cambria Math" panose="02040503050406030204" pitchFamily="18" charset="0"/>
                            <a:cs typeface="+mj-cs"/>
                          </a:rPr>
                          <m:t> </m:t>
                        </m:r>
                        <m:r>
                          <a:rPr lang="en-US" sz="1600" i="1">
                            <a:latin typeface="Cambria Math" panose="02040503050406030204" pitchFamily="18" charset="0"/>
                            <a:cs typeface="+mj-cs"/>
                          </a:rPr>
                          <m:t>𝑜𝑛</m:t>
                        </m:r>
                        <m:r>
                          <a:rPr lang="en-US" sz="1600" i="1">
                            <a:latin typeface="Cambria Math" panose="02040503050406030204" pitchFamily="18" charset="0"/>
                            <a:cs typeface="+mj-cs"/>
                          </a:rPr>
                          <m:t> </m:t>
                        </m:r>
                        <m:r>
                          <a:rPr lang="en-US" sz="1600" i="1">
                            <a:latin typeface="Cambria Math" panose="02040503050406030204" pitchFamily="18" charset="0"/>
                            <a:cs typeface="+mj-cs"/>
                          </a:rPr>
                          <m:t>𝑎𝑛𝑡𝑖𝑏𝑖𝑜𝑡𝑖𝑐</m:t>
                        </m:r>
                        <m:r>
                          <a:rPr lang="en-US" sz="1600" i="1">
                            <a:latin typeface="Cambria Math" panose="02040503050406030204" pitchFamily="18" charset="0"/>
                            <a:cs typeface="+mj-cs"/>
                          </a:rPr>
                          <m:t> </m:t>
                        </m:r>
                        <m:r>
                          <a:rPr lang="en-US" sz="1600" i="1">
                            <a:latin typeface="Cambria Math" panose="02040503050406030204" pitchFamily="18" charset="0"/>
                            <a:cs typeface="+mj-cs"/>
                          </a:rPr>
                          <m:t>𝑓𝑟𝑒𝑒</m:t>
                        </m:r>
                        <m:r>
                          <a:rPr lang="en-US" sz="1600" i="1">
                            <a:latin typeface="Cambria Math" panose="02040503050406030204" pitchFamily="18" charset="0"/>
                            <a:cs typeface="+mj-cs"/>
                          </a:rPr>
                          <m:t> </m:t>
                        </m:r>
                        <m:r>
                          <a:rPr lang="en-US" sz="1600" i="1">
                            <a:latin typeface="Cambria Math" panose="02040503050406030204" pitchFamily="18" charset="0"/>
                            <a:cs typeface="+mj-cs"/>
                          </a:rPr>
                          <m:t>𝑝𝑙𝑎𝑡𝑒</m:t>
                        </m:r>
                        <m:r>
                          <a:rPr lang="en-US" sz="1600" i="1">
                            <a:latin typeface="Cambria Math" panose="02040503050406030204" pitchFamily="18" charset="0"/>
                            <a:cs typeface="+mj-cs"/>
                          </a:rPr>
                          <m:t> − </m:t>
                        </m:r>
                        <m:r>
                          <a:rPr lang="en-US" sz="1600" i="1">
                            <a:latin typeface="Cambria Math" panose="02040503050406030204" pitchFamily="18" charset="0"/>
                            <a:cs typeface="+mj-cs"/>
                          </a:rPr>
                          <m:t>𝑑𝑖𝑙𝑢𝑡𝑖𝑜𝑛</m:t>
                        </m:r>
                        <m:r>
                          <a:rPr lang="en-US" sz="1600" i="1">
                            <a:latin typeface="Cambria Math" panose="02040503050406030204" pitchFamily="18" charset="0"/>
                            <a:cs typeface="+mj-cs"/>
                          </a:rPr>
                          <m:t> </m:t>
                        </m:r>
                        <m:r>
                          <a:rPr lang="en-US" sz="1600" i="1">
                            <a:latin typeface="Cambria Math" panose="02040503050406030204" pitchFamily="18" charset="0"/>
                            <a:cs typeface="+mj-cs"/>
                          </a:rPr>
                          <m:t>𝑓𝑎𝑐𝑡𝑜𝑟</m:t>
                        </m:r>
                      </m:den>
                    </m:f>
                  </m:oMath>
                </a14:m>
                <a:endParaRPr lang="en-US" sz="1600" dirty="0">
                  <a:cs typeface="+mj-cs"/>
                </a:endParaRPr>
              </a:p>
              <a:p>
                <a:pPr lvl="0" algn="just">
                  <a:lnSpc>
                    <a:spcPct val="160000"/>
                  </a:lnSpc>
                </a:pPr>
                <a:endParaRPr lang="en-US" sz="1600" dirty="0">
                  <a:cs typeface="+mj-cs"/>
                </a:endParaRPr>
              </a:p>
              <a:p>
                <a:pPr algn="just">
                  <a:lnSpc>
                    <a:spcPct val="160000"/>
                  </a:lnSpc>
                </a:pPr>
                <a:endParaRPr lang="fa-IR" sz="1600" dirty="0">
                  <a:cs typeface="+mj-cs"/>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16000" y="685799"/>
                <a:ext cx="10058400" cy="5785339"/>
              </a:xfrm>
              <a:blipFill rotWithShape="1">
                <a:blip r:embed="rId2"/>
                <a:stretch>
                  <a:fillRect l="-1030" t="-1474" r="-303"/>
                </a:stretch>
              </a:blipFill>
            </p:spPr>
            <p:txBody>
              <a:bodyPr/>
              <a:lstStyle/>
              <a:p>
                <a:r>
                  <a:rPr lang="fa-IR">
                    <a:noFill/>
                  </a:rPr>
                  <a:t> </a:t>
                </a:r>
              </a:p>
            </p:txBody>
          </p:sp>
        </mc:Fallback>
      </mc:AlternateContent>
    </p:spTree>
    <p:extLst>
      <p:ext uri="{BB962C8B-B14F-4D97-AF65-F5344CB8AC3E}">
        <p14:creationId xmlns:p14="http://schemas.microsoft.com/office/powerpoint/2010/main" val="764350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lnSpc>
                <a:spcPct val="150000"/>
              </a:lnSpc>
            </a:pPr>
            <a:r>
              <a:rPr lang="fa-IR" b="1" dirty="0">
                <a:cs typeface="+mj-cs"/>
              </a:rPr>
              <a:t>تفسیر نتایج</a:t>
            </a:r>
            <a:endParaRPr lang="en-US" dirty="0">
              <a:cs typeface="+mj-cs"/>
            </a:endParaRPr>
          </a:p>
          <a:p>
            <a:pPr algn="just">
              <a:lnSpc>
                <a:spcPct val="150000"/>
              </a:lnSpc>
            </a:pPr>
            <a:r>
              <a:rPr lang="fa-IR" b="1" dirty="0">
                <a:cs typeface="+mj-cs"/>
              </a:rPr>
              <a:t>نتایج به سه صورت زیر گزارش می شود:</a:t>
            </a:r>
            <a:endParaRPr lang="en-US" dirty="0">
              <a:cs typeface="+mj-cs"/>
            </a:endParaRPr>
          </a:p>
          <a:p>
            <a:pPr lvl="0" algn="just">
              <a:lnSpc>
                <a:spcPct val="150000"/>
              </a:lnSpc>
            </a:pPr>
            <a:r>
              <a:rPr lang="fa-IR" dirty="0">
                <a:cs typeface="+mj-cs"/>
              </a:rPr>
              <a:t>حساس : نسبت باکتریهای زنده در غلظت های آنتی بیوتیکها کمتر از 7-10 باشد.</a:t>
            </a:r>
            <a:endParaRPr lang="en-US" dirty="0">
              <a:cs typeface="+mj-cs"/>
            </a:endParaRPr>
          </a:p>
          <a:p>
            <a:pPr lvl="0" algn="just">
              <a:lnSpc>
                <a:spcPct val="150000"/>
              </a:lnSpc>
            </a:pPr>
            <a:r>
              <a:rPr lang="fa-IR" dirty="0">
                <a:cs typeface="+mj-cs"/>
              </a:rPr>
              <a:t>مقاوم : نسبت باکتریهای زنده در غلظت بالای 2 بالای 50 درصد باشد.</a:t>
            </a:r>
            <a:endParaRPr lang="en-US" dirty="0">
              <a:cs typeface="+mj-cs"/>
            </a:endParaRPr>
          </a:p>
          <a:p>
            <a:pPr lvl="0" algn="just">
              <a:lnSpc>
                <a:spcPct val="150000"/>
              </a:lnSpc>
            </a:pPr>
            <a:r>
              <a:rPr lang="fa-IR" dirty="0">
                <a:cs typeface="+mj-cs"/>
              </a:rPr>
              <a:t>هترورسیستنت: نسبت باکتریهای زنده در غلظت 4 برابر </a:t>
            </a:r>
            <a:r>
              <a:rPr lang="en-US" dirty="0">
                <a:cs typeface="+mj-cs"/>
              </a:rPr>
              <a:t>MIC</a:t>
            </a:r>
            <a:r>
              <a:rPr lang="fa-IR" dirty="0">
                <a:cs typeface="+mj-cs"/>
              </a:rPr>
              <a:t>بین 7-10 و 50 درصد باشد.</a:t>
            </a:r>
            <a:endParaRPr lang="en-US" dirty="0">
              <a:cs typeface="+mj-cs"/>
            </a:endParaRPr>
          </a:p>
          <a:p>
            <a:pPr algn="just">
              <a:lnSpc>
                <a:spcPct val="150000"/>
              </a:lnSpc>
            </a:pPr>
            <a:endParaRPr lang="fa-IR" dirty="0">
              <a:cs typeface="+mj-cs"/>
            </a:endParaRPr>
          </a:p>
        </p:txBody>
      </p:sp>
    </p:spTree>
    <p:extLst>
      <p:ext uri="{BB962C8B-B14F-4D97-AF65-F5344CB8AC3E}">
        <p14:creationId xmlns:p14="http://schemas.microsoft.com/office/powerpoint/2010/main" val="1381212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arnataka-results.jpg"/>
          <p:cNvPicPr>
            <a:picLocks noGrp="1" noChangeAspect="1"/>
          </p:cNvPicPr>
          <p:nvPr>
            <p:ph idx="1"/>
          </p:nvPr>
        </p:nvPicPr>
        <p:blipFill>
          <a:blip r:embed="rId3" cstate="print"/>
          <a:stretch>
            <a:fillRect/>
          </a:stretch>
        </p:blipFill>
        <p:spPr>
          <a:xfrm>
            <a:off x="25499" y="2"/>
            <a:ext cx="12215871" cy="6857999"/>
          </a:xfrm>
          <a:prstGeom prst="rect">
            <a:avLst/>
          </a:prstGeom>
          <a:ln w="12700">
            <a:miter lim="400000"/>
          </a:ln>
        </p:spPr>
      </p:pic>
      <p:sp>
        <p:nvSpPr>
          <p:cNvPr id="3" name="Slide Number Placeholder 2"/>
          <p:cNvSpPr>
            <a:spLocks noGrp="1"/>
          </p:cNvSpPr>
          <p:nvPr>
            <p:ph type="sldNum" sz="quarter" idx="12"/>
          </p:nvPr>
        </p:nvSpPr>
        <p:spPr/>
        <p:txBody>
          <a:bodyPr/>
          <a:lstStyle/>
          <a:p>
            <a:fld id="{D5BBC35B-A44B-4119-B8DA-DE9E3DFADA20}" type="slidenum">
              <a:rPr kumimoji="0" lang="en-US" smtClean="0"/>
              <a:pPr/>
              <a:t>25</a:t>
            </a:fld>
            <a:endParaRPr kumimoji="0" lang="en-US"/>
          </a:p>
        </p:txBody>
      </p:sp>
    </p:spTree>
    <p:extLst>
      <p:ext uri="{BB962C8B-B14F-4D97-AF65-F5344CB8AC3E}">
        <p14:creationId xmlns:p14="http://schemas.microsoft.com/office/powerpoint/2010/main" val="2052875489"/>
      </p:ext>
    </p:extLst>
  </p:cSld>
  <p:clrMapOvr>
    <a:masterClrMapping/>
  </p:clrMapOvr>
  <p:transition spd="med">
    <p:cover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lnSpc>
                <a:spcPct val="150000"/>
              </a:lnSpc>
            </a:pPr>
            <a:r>
              <a:rPr lang="fa-IR" b="1" dirty="0">
                <a:cs typeface="+mj-cs"/>
              </a:rPr>
              <a:t>شناسایی وتایید</a:t>
            </a:r>
            <a:r>
              <a:rPr lang="fa-IR" b="1" i="1" dirty="0">
                <a:cs typeface="+mj-cs"/>
              </a:rPr>
              <a:t> هلیکوباکترپیلوری</a:t>
            </a:r>
            <a:r>
              <a:rPr lang="fa-IR" b="1" dirty="0">
                <a:cs typeface="+mj-cs"/>
              </a:rPr>
              <a:t> :</a:t>
            </a:r>
            <a:endParaRPr lang="en-US" dirty="0">
              <a:cs typeface="+mj-cs"/>
            </a:endParaRPr>
          </a:p>
          <a:p>
            <a:pPr algn="just">
              <a:lnSpc>
                <a:spcPct val="150000"/>
              </a:lnSpc>
            </a:pPr>
            <a:r>
              <a:rPr lang="fa-IR" dirty="0">
                <a:cs typeface="+mj-cs"/>
              </a:rPr>
              <a:t>در مجموع از بین 100 نمونه بالینی بیوپسی معده 50 مورد آزمایش</a:t>
            </a:r>
            <a:r>
              <a:rPr lang="fa-IR" i="1" dirty="0">
                <a:cs typeface="+mj-cs"/>
              </a:rPr>
              <a:t> هلیکوباکتر</a:t>
            </a:r>
            <a:r>
              <a:rPr lang="fa-IR" dirty="0">
                <a:cs typeface="+mj-cs"/>
              </a:rPr>
              <a:t> آنها مثبت شدند . تست های کاتالاز ، اکسیداز و اوره آز آنها مثبت تلقی شدند . از بین  50 بیماری که نمونه های هلیکوباکتر آنها مثبت شده بود.  بالاترین فراوانی مربوط به زنان بود 72% (36 نفر). میانگین سنی 45.7 سال و در زنان و مردان بترتیب 47.22 و 44.87 سال گزارش شد. کمترین سن 17 سال و بیشترین 68 سال بود .</a:t>
            </a:r>
          </a:p>
        </p:txBody>
      </p:sp>
    </p:spTree>
    <p:extLst>
      <p:ext uri="{BB962C8B-B14F-4D97-AF65-F5344CB8AC3E}">
        <p14:creationId xmlns:p14="http://schemas.microsoft.com/office/powerpoint/2010/main" val="305919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352800" y="1828800"/>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096093" y="5049688"/>
            <a:ext cx="3999813" cy="369332"/>
          </a:xfrm>
          <a:prstGeom prst="rect">
            <a:avLst/>
          </a:prstGeom>
        </p:spPr>
        <p:txBody>
          <a:bodyPr wrap="none">
            <a:spAutoFit/>
          </a:bodyPr>
          <a:lstStyle/>
          <a:p>
            <a:pPr rtl="1"/>
            <a:r>
              <a:rPr lang="ar-SA" b="1" dirty="0"/>
              <a:t>نتایج نمونه های بالینی در تست هلیکوباکتر پیلوری</a:t>
            </a:r>
            <a:endParaRPr lang="en-US" dirty="0"/>
          </a:p>
        </p:txBody>
      </p:sp>
    </p:spTree>
    <p:extLst>
      <p:ext uri="{BB962C8B-B14F-4D97-AF65-F5344CB8AC3E}">
        <p14:creationId xmlns:p14="http://schemas.microsoft.com/office/powerpoint/2010/main" val="1000382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6192045"/>
              </p:ext>
            </p:extLst>
          </p:nvPr>
        </p:nvGraphicFramePr>
        <p:xfrm>
          <a:off x="4306869" y="1444686"/>
          <a:ext cx="4884982" cy="1366374"/>
        </p:xfrm>
        <a:graphic>
          <a:graphicData uri="http://schemas.openxmlformats.org/drawingml/2006/table">
            <a:tbl>
              <a:tblPr rtl="1" firstRow="1" firstCol="1" bandRow="1">
                <a:tableStyleId>{5C22544A-7EE6-4342-B048-85BDC9FD1C3A}</a:tableStyleId>
              </a:tblPr>
              <a:tblGrid>
                <a:gridCol w="2064030">
                  <a:extLst>
                    <a:ext uri="{9D8B030D-6E8A-4147-A177-3AD203B41FA5}">
                      <a16:colId xmlns:a16="http://schemas.microsoft.com/office/drawing/2014/main" xmlns="" val="20000"/>
                    </a:ext>
                  </a:extLst>
                </a:gridCol>
                <a:gridCol w="1402696">
                  <a:extLst>
                    <a:ext uri="{9D8B030D-6E8A-4147-A177-3AD203B41FA5}">
                      <a16:colId xmlns:a16="http://schemas.microsoft.com/office/drawing/2014/main" xmlns="" val="20001"/>
                    </a:ext>
                  </a:extLst>
                </a:gridCol>
                <a:gridCol w="1418256">
                  <a:extLst>
                    <a:ext uri="{9D8B030D-6E8A-4147-A177-3AD203B41FA5}">
                      <a16:colId xmlns:a16="http://schemas.microsoft.com/office/drawing/2014/main" xmlns="" val="20002"/>
                    </a:ext>
                  </a:extLst>
                </a:gridCol>
              </a:tblGrid>
              <a:tr h="455458">
                <a:tc>
                  <a:txBody>
                    <a:bodyPr/>
                    <a:lstStyle/>
                    <a:p>
                      <a:pPr algn="r" rtl="1">
                        <a:lnSpc>
                          <a:spcPct val="115000"/>
                        </a:lnSpc>
                        <a:spcAft>
                          <a:spcPts val="1000"/>
                        </a:spcAft>
                      </a:pPr>
                      <a:r>
                        <a:rPr lang="fa-IR" sz="1600" dirty="0">
                          <a:effectLst/>
                        </a:rPr>
                        <a:t>جنسیت</a:t>
                      </a:r>
                      <a:endParaRPr lang="en-US" sz="1600" dirty="0">
                        <a:effectLst/>
                        <a:latin typeface="Calibri"/>
                        <a:ea typeface="Calibri"/>
                        <a:cs typeface="Arial"/>
                      </a:endParaRPr>
                    </a:p>
                  </a:txBody>
                  <a:tcPr marL="68580" marR="68580" marT="0" marB="0"/>
                </a:tc>
                <a:tc>
                  <a:txBody>
                    <a:bodyPr/>
                    <a:lstStyle/>
                    <a:p>
                      <a:pPr algn="ctr" rtl="1">
                        <a:lnSpc>
                          <a:spcPct val="115000"/>
                        </a:lnSpc>
                        <a:spcAft>
                          <a:spcPts val="1000"/>
                        </a:spcAft>
                      </a:pPr>
                      <a:r>
                        <a:rPr lang="fa-IR" sz="1600">
                          <a:effectLst/>
                        </a:rPr>
                        <a:t>فراوانی</a:t>
                      </a:r>
                      <a:endParaRPr lang="en-US" sz="1600">
                        <a:effectLst/>
                        <a:latin typeface="Calibri"/>
                        <a:ea typeface="Calibri"/>
                        <a:cs typeface="Arial"/>
                      </a:endParaRPr>
                    </a:p>
                  </a:txBody>
                  <a:tcPr marL="68580" marR="68580" marT="0" marB="0"/>
                </a:tc>
                <a:tc>
                  <a:txBody>
                    <a:bodyPr/>
                    <a:lstStyle/>
                    <a:p>
                      <a:pPr algn="ctr" rtl="1">
                        <a:lnSpc>
                          <a:spcPct val="115000"/>
                        </a:lnSpc>
                        <a:spcAft>
                          <a:spcPts val="1000"/>
                        </a:spcAft>
                      </a:pPr>
                      <a:r>
                        <a:rPr lang="fa-IR" sz="1600">
                          <a:effectLst/>
                        </a:rPr>
                        <a:t>درصد</a:t>
                      </a:r>
                      <a:endParaRPr lang="en-US" sz="1600">
                        <a:effectLst/>
                        <a:latin typeface="Calibri"/>
                        <a:ea typeface="Calibri"/>
                        <a:cs typeface="Arial"/>
                      </a:endParaRPr>
                    </a:p>
                  </a:txBody>
                  <a:tcPr marL="68580" marR="68580" marT="0" marB="0"/>
                </a:tc>
                <a:extLst>
                  <a:ext uri="{0D108BD9-81ED-4DB2-BD59-A6C34878D82A}">
                    <a16:rowId xmlns:a16="http://schemas.microsoft.com/office/drawing/2014/main" xmlns="" val="10000"/>
                  </a:ext>
                </a:extLst>
              </a:tr>
              <a:tr h="455458">
                <a:tc>
                  <a:txBody>
                    <a:bodyPr/>
                    <a:lstStyle/>
                    <a:p>
                      <a:pPr algn="r" rtl="1">
                        <a:lnSpc>
                          <a:spcPct val="115000"/>
                        </a:lnSpc>
                        <a:spcAft>
                          <a:spcPts val="1000"/>
                        </a:spcAft>
                      </a:pPr>
                      <a:r>
                        <a:rPr lang="fa-IR" sz="1600">
                          <a:effectLst/>
                        </a:rPr>
                        <a:t>زن</a:t>
                      </a:r>
                      <a:endParaRPr lang="en-US" sz="1600">
                        <a:effectLst/>
                        <a:latin typeface="Calibri"/>
                        <a:ea typeface="Calibri"/>
                        <a:cs typeface="Arial"/>
                      </a:endParaRPr>
                    </a:p>
                  </a:txBody>
                  <a:tcPr marL="68580" marR="68580" marT="0" marB="0"/>
                </a:tc>
                <a:tc>
                  <a:txBody>
                    <a:bodyPr/>
                    <a:lstStyle/>
                    <a:p>
                      <a:pPr algn="ctr" rtl="1">
                        <a:lnSpc>
                          <a:spcPct val="115000"/>
                        </a:lnSpc>
                        <a:spcAft>
                          <a:spcPts val="1000"/>
                        </a:spcAft>
                      </a:pPr>
                      <a:r>
                        <a:rPr lang="fa-IR" sz="1600">
                          <a:effectLst/>
                        </a:rPr>
                        <a:t>36</a:t>
                      </a:r>
                      <a:endParaRPr lang="en-US" sz="1600">
                        <a:effectLst/>
                        <a:latin typeface="Calibri"/>
                        <a:ea typeface="Calibri"/>
                        <a:cs typeface="Arial"/>
                      </a:endParaRPr>
                    </a:p>
                  </a:txBody>
                  <a:tcPr marL="68580" marR="68580" marT="0" marB="0"/>
                </a:tc>
                <a:tc>
                  <a:txBody>
                    <a:bodyPr/>
                    <a:lstStyle/>
                    <a:p>
                      <a:pPr algn="ctr" rtl="1">
                        <a:lnSpc>
                          <a:spcPct val="115000"/>
                        </a:lnSpc>
                        <a:spcAft>
                          <a:spcPts val="1000"/>
                        </a:spcAft>
                      </a:pPr>
                      <a:r>
                        <a:rPr lang="fa-IR" sz="1600">
                          <a:effectLst/>
                        </a:rPr>
                        <a:t>72</a:t>
                      </a:r>
                      <a:endParaRPr lang="en-US" sz="1600">
                        <a:effectLst/>
                        <a:latin typeface="Calibri"/>
                        <a:ea typeface="Calibri"/>
                        <a:cs typeface="Arial"/>
                      </a:endParaRPr>
                    </a:p>
                  </a:txBody>
                  <a:tcPr marL="68580" marR="68580" marT="0" marB="0"/>
                </a:tc>
                <a:extLst>
                  <a:ext uri="{0D108BD9-81ED-4DB2-BD59-A6C34878D82A}">
                    <a16:rowId xmlns:a16="http://schemas.microsoft.com/office/drawing/2014/main" xmlns="" val="10001"/>
                  </a:ext>
                </a:extLst>
              </a:tr>
              <a:tr h="455458">
                <a:tc>
                  <a:txBody>
                    <a:bodyPr/>
                    <a:lstStyle/>
                    <a:p>
                      <a:pPr algn="r" rtl="1">
                        <a:lnSpc>
                          <a:spcPct val="115000"/>
                        </a:lnSpc>
                        <a:spcAft>
                          <a:spcPts val="1000"/>
                        </a:spcAft>
                      </a:pPr>
                      <a:r>
                        <a:rPr lang="fa-IR" sz="1600" dirty="0">
                          <a:effectLst/>
                        </a:rPr>
                        <a:t>مرد</a:t>
                      </a:r>
                      <a:endParaRPr lang="en-US" sz="1600" dirty="0">
                        <a:effectLst/>
                        <a:latin typeface="Calibri"/>
                        <a:ea typeface="Calibri"/>
                        <a:cs typeface="Arial"/>
                      </a:endParaRPr>
                    </a:p>
                  </a:txBody>
                  <a:tcPr marL="68580" marR="68580" marT="0" marB="0"/>
                </a:tc>
                <a:tc>
                  <a:txBody>
                    <a:bodyPr/>
                    <a:lstStyle/>
                    <a:p>
                      <a:pPr algn="ctr" rtl="1">
                        <a:lnSpc>
                          <a:spcPct val="115000"/>
                        </a:lnSpc>
                        <a:spcAft>
                          <a:spcPts val="1000"/>
                        </a:spcAft>
                      </a:pPr>
                      <a:r>
                        <a:rPr lang="fa-IR" sz="1600">
                          <a:effectLst/>
                        </a:rPr>
                        <a:t>14</a:t>
                      </a:r>
                      <a:endParaRPr lang="en-US" sz="1600">
                        <a:effectLst/>
                        <a:latin typeface="Calibri"/>
                        <a:ea typeface="Calibri"/>
                        <a:cs typeface="Arial"/>
                      </a:endParaRPr>
                    </a:p>
                  </a:txBody>
                  <a:tcPr marL="68580" marR="68580" marT="0" marB="0"/>
                </a:tc>
                <a:tc>
                  <a:txBody>
                    <a:bodyPr/>
                    <a:lstStyle/>
                    <a:p>
                      <a:pPr algn="ctr" rtl="1">
                        <a:lnSpc>
                          <a:spcPct val="115000"/>
                        </a:lnSpc>
                        <a:spcAft>
                          <a:spcPts val="1000"/>
                        </a:spcAft>
                      </a:pPr>
                      <a:r>
                        <a:rPr lang="fa-IR" sz="1600" dirty="0">
                          <a:effectLst/>
                        </a:rPr>
                        <a:t>28</a:t>
                      </a:r>
                      <a:endParaRPr lang="en-US" sz="1600" dirty="0">
                        <a:effectLst/>
                        <a:latin typeface="Calibri"/>
                        <a:ea typeface="Calibri"/>
                        <a:cs typeface="Arial"/>
                      </a:endParaRPr>
                    </a:p>
                  </a:txBody>
                  <a:tcPr marL="68580" marR="68580" marT="0" marB="0"/>
                </a:tc>
                <a:extLst>
                  <a:ext uri="{0D108BD9-81ED-4DB2-BD59-A6C34878D82A}">
                    <a16:rowId xmlns:a16="http://schemas.microsoft.com/office/drawing/2014/main" xmlns="" val="10002"/>
                  </a:ext>
                </a:extLst>
              </a:tr>
            </a:tbl>
          </a:graphicData>
        </a:graphic>
      </p:graphicFrame>
      <p:sp>
        <p:nvSpPr>
          <p:cNvPr id="3" name="Rectangle 1"/>
          <p:cNvSpPr>
            <a:spLocks noChangeArrowheads="1"/>
          </p:cNvSpPr>
          <p:nvPr/>
        </p:nvSpPr>
        <p:spPr bwMode="auto">
          <a:xfrm>
            <a:off x="4140467" y="725840"/>
            <a:ext cx="505138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a:ln>
                  <a:noFill/>
                </a:ln>
                <a:solidFill>
                  <a:schemeClr val="tx1"/>
                </a:solidFill>
                <a:effectLst/>
                <a:latin typeface="Calibri" pitchFamily="34" charset="0"/>
                <a:ea typeface="Calibri" pitchFamily="34" charset="0"/>
                <a:cs typeface="B Nazanin" pitchFamily="2" charset="-78"/>
              </a:rPr>
              <a:t>تعیین فراوانی جنسیت در بیماران مورد مطالعه</a:t>
            </a:r>
            <a:endParaRPr kumimoji="0" lang="en-US" sz="2400" b="1"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73223309"/>
              </p:ext>
            </p:extLst>
          </p:nvPr>
        </p:nvGraphicFramePr>
        <p:xfrm>
          <a:off x="3004782" y="4388065"/>
          <a:ext cx="7911390" cy="734950"/>
        </p:xfrm>
        <a:graphic>
          <a:graphicData uri="http://schemas.openxmlformats.org/drawingml/2006/table">
            <a:tbl>
              <a:tblPr rtl="1" firstRow="1" firstCol="1" bandRow="1">
                <a:tableStyleId>{5C22544A-7EE6-4342-B048-85BDC9FD1C3A}</a:tableStyleId>
              </a:tblPr>
              <a:tblGrid>
                <a:gridCol w="717492">
                  <a:extLst>
                    <a:ext uri="{9D8B030D-6E8A-4147-A177-3AD203B41FA5}">
                      <a16:colId xmlns:a16="http://schemas.microsoft.com/office/drawing/2014/main" xmlns="" val="20000"/>
                    </a:ext>
                  </a:extLst>
                </a:gridCol>
                <a:gridCol w="874726">
                  <a:extLst>
                    <a:ext uri="{9D8B030D-6E8A-4147-A177-3AD203B41FA5}">
                      <a16:colId xmlns:a16="http://schemas.microsoft.com/office/drawing/2014/main" xmlns="" val="20001"/>
                    </a:ext>
                  </a:extLst>
                </a:gridCol>
                <a:gridCol w="1205459">
                  <a:extLst>
                    <a:ext uri="{9D8B030D-6E8A-4147-A177-3AD203B41FA5}">
                      <a16:colId xmlns:a16="http://schemas.microsoft.com/office/drawing/2014/main" xmlns="" val="20002"/>
                    </a:ext>
                  </a:extLst>
                </a:gridCol>
                <a:gridCol w="1115095">
                  <a:extLst>
                    <a:ext uri="{9D8B030D-6E8A-4147-A177-3AD203B41FA5}">
                      <a16:colId xmlns:a16="http://schemas.microsoft.com/office/drawing/2014/main" xmlns="" val="20003"/>
                    </a:ext>
                  </a:extLst>
                </a:gridCol>
                <a:gridCol w="1331969">
                  <a:extLst>
                    <a:ext uri="{9D8B030D-6E8A-4147-A177-3AD203B41FA5}">
                      <a16:colId xmlns:a16="http://schemas.microsoft.com/office/drawing/2014/main" xmlns="" val="20004"/>
                    </a:ext>
                  </a:extLst>
                </a:gridCol>
                <a:gridCol w="1389802">
                  <a:extLst>
                    <a:ext uri="{9D8B030D-6E8A-4147-A177-3AD203B41FA5}">
                      <a16:colId xmlns:a16="http://schemas.microsoft.com/office/drawing/2014/main" xmlns="" val="20005"/>
                    </a:ext>
                  </a:extLst>
                </a:gridCol>
                <a:gridCol w="1276847">
                  <a:extLst>
                    <a:ext uri="{9D8B030D-6E8A-4147-A177-3AD203B41FA5}">
                      <a16:colId xmlns:a16="http://schemas.microsoft.com/office/drawing/2014/main" xmlns="" val="20006"/>
                    </a:ext>
                  </a:extLst>
                </a:gridCol>
              </a:tblGrid>
              <a:tr h="0">
                <a:tc>
                  <a:txBody>
                    <a:bodyPr/>
                    <a:lstStyle/>
                    <a:p>
                      <a:pPr algn="ctr" rtl="1">
                        <a:lnSpc>
                          <a:spcPct val="150000"/>
                        </a:lnSpc>
                        <a:spcAft>
                          <a:spcPts val="1000"/>
                        </a:spcAft>
                      </a:pPr>
                      <a:r>
                        <a:rPr lang="fa-IR" sz="1800">
                          <a:effectLst/>
                        </a:rPr>
                        <a:t>متغیر</a:t>
                      </a:r>
                      <a:endParaRPr lang="en-US" sz="1600">
                        <a:effectLst/>
                        <a:latin typeface="Calibri"/>
                        <a:ea typeface="Calibri"/>
                        <a:cs typeface="Arial"/>
                      </a:endParaRPr>
                    </a:p>
                  </a:txBody>
                  <a:tcPr marL="68580" marR="68580" marT="0" marB="0"/>
                </a:tc>
                <a:tc>
                  <a:txBody>
                    <a:bodyPr/>
                    <a:lstStyle/>
                    <a:p>
                      <a:pPr algn="ctr" rtl="1">
                        <a:lnSpc>
                          <a:spcPct val="150000"/>
                        </a:lnSpc>
                        <a:spcAft>
                          <a:spcPts val="1000"/>
                        </a:spcAft>
                      </a:pPr>
                      <a:r>
                        <a:rPr lang="fa-IR" sz="1800">
                          <a:effectLst/>
                        </a:rPr>
                        <a:t>میانگین</a:t>
                      </a:r>
                      <a:endParaRPr lang="en-US" sz="1600">
                        <a:effectLst/>
                        <a:latin typeface="Calibri"/>
                        <a:ea typeface="Calibri"/>
                        <a:cs typeface="Arial"/>
                      </a:endParaRPr>
                    </a:p>
                  </a:txBody>
                  <a:tcPr marL="68580" marR="68580" marT="0" marB="0"/>
                </a:tc>
                <a:tc>
                  <a:txBody>
                    <a:bodyPr/>
                    <a:lstStyle/>
                    <a:p>
                      <a:pPr algn="ctr" rtl="1">
                        <a:lnSpc>
                          <a:spcPct val="150000"/>
                        </a:lnSpc>
                        <a:spcAft>
                          <a:spcPts val="1000"/>
                        </a:spcAft>
                      </a:pPr>
                      <a:r>
                        <a:rPr lang="fa-IR" sz="1800">
                          <a:effectLst/>
                        </a:rPr>
                        <a:t>انحراف معیار</a:t>
                      </a:r>
                      <a:endParaRPr lang="en-US" sz="1600">
                        <a:effectLst/>
                        <a:latin typeface="Calibri"/>
                        <a:ea typeface="Calibri"/>
                        <a:cs typeface="Arial"/>
                      </a:endParaRPr>
                    </a:p>
                  </a:txBody>
                  <a:tcPr marL="68580" marR="68580" marT="0" marB="0"/>
                </a:tc>
                <a:tc>
                  <a:txBody>
                    <a:bodyPr/>
                    <a:lstStyle/>
                    <a:p>
                      <a:pPr algn="ctr" rtl="1">
                        <a:lnSpc>
                          <a:spcPct val="150000"/>
                        </a:lnSpc>
                        <a:spcAft>
                          <a:spcPts val="1000"/>
                        </a:spcAft>
                      </a:pPr>
                      <a:r>
                        <a:rPr lang="fa-IR" sz="1800">
                          <a:effectLst/>
                        </a:rPr>
                        <a:t>میانه</a:t>
                      </a:r>
                      <a:endParaRPr lang="en-US" sz="1600">
                        <a:effectLst/>
                        <a:latin typeface="Calibri"/>
                        <a:ea typeface="Calibri"/>
                        <a:cs typeface="Arial"/>
                      </a:endParaRPr>
                    </a:p>
                  </a:txBody>
                  <a:tcPr marL="68580" marR="68580" marT="0" marB="0"/>
                </a:tc>
                <a:tc>
                  <a:txBody>
                    <a:bodyPr/>
                    <a:lstStyle/>
                    <a:p>
                      <a:pPr algn="ctr" rtl="1">
                        <a:lnSpc>
                          <a:spcPct val="150000"/>
                        </a:lnSpc>
                        <a:spcAft>
                          <a:spcPts val="1000"/>
                        </a:spcAft>
                      </a:pPr>
                      <a:r>
                        <a:rPr lang="fa-IR" sz="1600">
                          <a:effectLst/>
                        </a:rPr>
                        <a:t>دامنه میان چارکی</a:t>
                      </a:r>
                      <a:endParaRPr lang="en-US" sz="1600">
                        <a:effectLst/>
                        <a:latin typeface="Calibri"/>
                        <a:ea typeface="Calibri"/>
                        <a:cs typeface="Arial"/>
                      </a:endParaRPr>
                    </a:p>
                  </a:txBody>
                  <a:tcPr marL="68580" marR="68580" marT="0" marB="0"/>
                </a:tc>
                <a:tc>
                  <a:txBody>
                    <a:bodyPr/>
                    <a:lstStyle/>
                    <a:p>
                      <a:pPr algn="ctr" rtl="1">
                        <a:lnSpc>
                          <a:spcPct val="150000"/>
                        </a:lnSpc>
                        <a:spcAft>
                          <a:spcPts val="1000"/>
                        </a:spcAft>
                      </a:pPr>
                      <a:r>
                        <a:rPr lang="fa-IR" sz="1800">
                          <a:effectLst/>
                        </a:rPr>
                        <a:t>ماکزیمم</a:t>
                      </a:r>
                      <a:endParaRPr lang="en-US" sz="1600">
                        <a:effectLst/>
                        <a:latin typeface="Calibri"/>
                        <a:ea typeface="Calibri"/>
                        <a:cs typeface="Arial"/>
                      </a:endParaRPr>
                    </a:p>
                  </a:txBody>
                  <a:tcPr marL="68580" marR="68580" marT="0" marB="0"/>
                </a:tc>
                <a:tc>
                  <a:txBody>
                    <a:bodyPr/>
                    <a:lstStyle/>
                    <a:p>
                      <a:pPr algn="ctr" rtl="1">
                        <a:lnSpc>
                          <a:spcPct val="150000"/>
                        </a:lnSpc>
                        <a:spcAft>
                          <a:spcPts val="1000"/>
                        </a:spcAft>
                      </a:pPr>
                      <a:r>
                        <a:rPr lang="fa-IR" sz="1800">
                          <a:effectLst/>
                        </a:rPr>
                        <a:t>مینیمم</a:t>
                      </a:r>
                      <a:endParaRPr lang="en-US" sz="1600">
                        <a:effectLst/>
                        <a:latin typeface="Calibri"/>
                        <a:ea typeface="Calibri"/>
                        <a:cs typeface="Arial"/>
                      </a:endParaRPr>
                    </a:p>
                  </a:txBody>
                  <a:tcPr marL="68580" marR="68580" marT="0" marB="0"/>
                </a:tc>
                <a:extLst>
                  <a:ext uri="{0D108BD9-81ED-4DB2-BD59-A6C34878D82A}">
                    <a16:rowId xmlns:a16="http://schemas.microsoft.com/office/drawing/2014/main" xmlns="" val="10000"/>
                  </a:ext>
                </a:extLst>
              </a:tr>
              <a:tr h="0">
                <a:tc>
                  <a:txBody>
                    <a:bodyPr/>
                    <a:lstStyle/>
                    <a:p>
                      <a:pPr algn="ctr" rtl="1">
                        <a:lnSpc>
                          <a:spcPct val="150000"/>
                        </a:lnSpc>
                        <a:spcAft>
                          <a:spcPts val="1000"/>
                        </a:spcAft>
                      </a:pPr>
                      <a:r>
                        <a:rPr lang="fa-IR" sz="1800">
                          <a:effectLst/>
                        </a:rPr>
                        <a:t>سن</a:t>
                      </a:r>
                      <a:endParaRPr lang="en-US" sz="1600">
                        <a:effectLst/>
                        <a:latin typeface="Calibri"/>
                        <a:ea typeface="Calibri"/>
                        <a:cs typeface="Arial"/>
                      </a:endParaRPr>
                    </a:p>
                  </a:txBody>
                  <a:tcPr marL="68580" marR="68580" marT="0" marB="0"/>
                </a:tc>
                <a:tc>
                  <a:txBody>
                    <a:bodyPr/>
                    <a:lstStyle/>
                    <a:p>
                      <a:pPr algn="r" rtl="1">
                        <a:lnSpc>
                          <a:spcPct val="150000"/>
                        </a:lnSpc>
                        <a:spcAft>
                          <a:spcPts val="1000"/>
                        </a:spcAft>
                      </a:pPr>
                      <a:r>
                        <a:rPr lang="fa-IR" sz="1600">
                          <a:effectLst/>
                        </a:rPr>
                        <a:t>7/45</a:t>
                      </a:r>
                      <a:endParaRPr lang="en-US" sz="1600">
                        <a:effectLst/>
                        <a:latin typeface="Calibri"/>
                        <a:ea typeface="Calibri"/>
                        <a:cs typeface="Arial"/>
                      </a:endParaRPr>
                    </a:p>
                  </a:txBody>
                  <a:tcPr marL="68580" marR="68580" marT="0" marB="0"/>
                </a:tc>
                <a:tc>
                  <a:txBody>
                    <a:bodyPr/>
                    <a:lstStyle/>
                    <a:p>
                      <a:pPr algn="r" rtl="1">
                        <a:lnSpc>
                          <a:spcPct val="150000"/>
                        </a:lnSpc>
                        <a:spcAft>
                          <a:spcPts val="1000"/>
                        </a:spcAft>
                      </a:pPr>
                      <a:r>
                        <a:rPr lang="fa-IR" sz="1600">
                          <a:effectLst/>
                        </a:rPr>
                        <a:t>93/11</a:t>
                      </a:r>
                      <a:endParaRPr lang="en-US" sz="1600">
                        <a:effectLst/>
                        <a:latin typeface="Calibri"/>
                        <a:ea typeface="Calibri"/>
                        <a:cs typeface="Arial"/>
                      </a:endParaRPr>
                    </a:p>
                  </a:txBody>
                  <a:tcPr marL="68580" marR="68580" marT="0" marB="0"/>
                </a:tc>
                <a:tc>
                  <a:txBody>
                    <a:bodyPr/>
                    <a:lstStyle/>
                    <a:p>
                      <a:pPr algn="r" rtl="1">
                        <a:lnSpc>
                          <a:spcPct val="150000"/>
                        </a:lnSpc>
                        <a:spcAft>
                          <a:spcPts val="1000"/>
                        </a:spcAft>
                      </a:pPr>
                      <a:r>
                        <a:rPr lang="fa-IR" sz="1600">
                          <a:effectLst/>
                        </a:rPr>
                        <a:t>46</a:t>
                      </a:r>
                      <a:endParaRPr lang="en-US" sz="1600">
                        <a:effectLst/>
                        <a:latin typeface="Calibri"/>
                        <a:ea typeface="Calibri"/>
                        <a:cs typeface="Arial"/>
                      </a:endParaRPr>
                    </a:p>
                  </a:txBody>
                  <a:tcPr marL="68580" marR="68580" marT="0" marB="0"/>
                </a:tc>
                <a:tc>
                  <a:txBody>
                    <a:bodyPr/>
                    <a:lstStyle/>
                    <a:p>
                      <a:pPr algn="r" rtl="1">
                        <a:lnSpc>
                          <a:spcPct val="150000"/>
                        </a:lnSpc>
                        <a:spcAft>
                          <a:spcPts val="1000"/>
                        </a:spcAft>
                      </a:pPr>
                      <a:r>
                        <a:rPr lang="fa-IR" sz="1600">
                          <a:effectLst/>
                        </a:rPr>
                        <a:t>75/12</a:t>
                      </a:r>
                      <a:endParaRPr lang="en-US" sz="1600">
                        <a:effectLst/>
                        <a:latin typeface="Calibri"/>
                        <a:ea typeface="Calibri"/>
                        <a:cs typeface="Arial"/>
                      </a:endParaRPr>
                    </a:p>
                  </a:txBody>
                  <a:tcPr marL="68580" marR="68580" marT="0" marB="0"/>
                </a:tc>
                <a:tc>
                  <a:txBody>
                    <a:bodyPr/>
                    <a:lstStyle/>
                    <a:p>
                      <a:pPr algn="r" rtl="1">
                        <a:lnSpc>
                          <a:spcPct val="150000"/>
                        </a:lnSpc>
                        <a:spcAft>
                          <a:spcPts val="1000"/>
                        </a:spcAft>
                      </a:pPr>
                      <a:r>
                        <a:rPr lang="fa-IR" sz="1600">
                          <a:effectLst/>
                        </a:rPr>
                        <a:t>68</a:t>
                      </a:r>
                      <a:endParaRPr lang="en-US" sz="1600">
                        <a:effectLst/>
                        <a:latin typeface="Calibri"/>
                        <a:ea typeface="Calibri"/>
                        <a:cs typeface="Arial"/>
                      </a:endParaRPr>
                    </a:p>
                  </a:txBody>
                  <a:tcPr marL="68580" marR="68580" marT="0" marB="0"/>
                </a:tc>
                <a:tc>
                  <a:txBody>
                    <a:bodyPr/>
                    <a:lstStyle/>
                    <a:p>
                      <a:pPr algn="r" rtl="1">
                        <a:lnSpc>
                          <a:spcPct val="150000"/>
                        </a:lnSpc>
                        <a:spcAft>
                          <a:spcPts val="1000"/>
                        </a:spcAft>
                      </a:pPr>
                      <a:r>
                        <a:rPr lang="fa-IR" sz="1600" dirty="0">
                          <a:effectLst/>
                        </a:rPr>
                        <a:t>17</a:t>
                      </a:r>
                      <a:endParaRPr lang="en-US" sz="1600" dirty="0">
                        <a:effectLst/>
                        <a:latin typeface="Calibri"/>
                        <a:ea typeface="Calibri"/>
                        <a:cs typeface="Arial"/>
                      </a:endParaRPr>
                    </a:p>
                  </a:txBody>
                  <a:tcPr marL="68580" marR="68580" marT="0" marB="0"/>
                </a:tc>
                <a:extLst>
                  <a:ext uri="{0D108BD9-81ED-4DB2-BD59-A6C34878D82A}">
                    <a16:rowId xmlns:a16="http://schemas.microsoft.com/office/drawing/2014/main" xmlns="" val="10001"/>
                  </a:ext>
                </a:extLst>
              </a:tr>
            </a:tbl>
          </a:graphicData>
        </a:graphic>
      </p:graphicFrame>
      <p:sp>
        <p:nvSpPr>
          <p:cNvPr id="5" name="Rectangle 2"/>
          <p:cNvSpPr>
            <a:spLocks noChangeArrowheads="1"/>
          </p:cNvSpPr>
          <p:nvPr/>
        </p:nvSpPr>
        <p:spPr bwMode="auto">
          <a:xfrm>
            <a:off x="5066369" y="3131380"/>
            <a:ext cx="378821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a:ln>
                  <a:noFill/>
                </a:ln>
                <a:solidFill>
                  <a:schemeClr val="tx1"/>
                </a:solidFill>
                <a:effectLst/>
                <a:latin typeface="Calibri" pitchFamily="34" charset="0"/>
                <a:ea typeface="Calibri" pitchFamily="34" charset="0"/>
                <a:cs typeface="B Nazanin" pitchFamily="2" charset="-78"/>
              </a:rPr>
              <a:t>میانگین سنی بیماران مورد مطالعه</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50116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03499602"/>
              </p:ext>
            </p:extLst>
          </p:nvPr>
        </p:nvGraphicFramePr>
        <p:xfrm>
          <a:off x="1688123" y="797170"/>
          <a:ext cx="9144000" cy="375138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548695" y="4885565"/>
            <a:ext cx="5657318" cy="369332"/>
          </a:xfrm>
          <a:prstGeom prst="rect">
            <a:avLst/>
          </a:prstGeom>
        </p:spPr>
        <p:txBody>
          <a:bodyPr wrap="none">
            <a:spAutoFit/>
          </a:bodyPr>
          <a:lstStyle/>
          <a:p>
            <a:r>
              <a:rPr lang="fa-IR" b="1" dirty="0"/>
              <a:t>وضعیت مقاومت ایزوله های هلیکو باکتر پیلوری در بیماران مورد مطالعه</a:t>
            </a:r>
            <a:endParaRPr lang="fa-IR" dirty="0"/>
          </a:p>
        </p:txBody>
      </p:sp>
    </p:spTree>
    <p:extLst>
      <p:ext uri="{BB962C8B-B14F-4D97-AF65-F5344CB8AC3E}">
        <p14:creationId xmlns:p14="http://schemas.microsoft.com/office/powerpoint/2010/main" val="277260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541" y="692696"/>
            <a:ext cx="9042400" cy="936104"/>
          </a:xfrm>
        </p:spPr>
        <p:txBody>
          <a:bodyPr/>
          <a:lstStyle/>
          <a:p>
            <a:pPr algn="r"/>
            <a:r>
              <a:rPr lang="fa-IR" dirty="0"/>
              <a:t>مقدمه</a:t>
            </a:r>
          </a:p>
        </p:txBody>
      </p:sp>
      <p:sp>
        <p:nvSpPr>
          <p:cNvPr id="3" name="Content Placeholder 2"/>
          <p:cNvSpPr>
            <a:spLocks noGrp="1"/>
          </p:cNvSpPr>
          <p:nvPr>
            <p:ph idx="1"/>
          </p:nvPr>
        </p:nvSpPr>
        <p:spPr>
          <a:xfrm>
            <a:off x="911424" y="1628800"/>
            <a:ext cx="10058400" cy="4246240"/>
          </a:xfrm>
        </p:spPr>
        <p:txBody>
          <a:bodyPr>
            <a:normAutofit/>
          </a:bodyPr>
          <a:lstStyle/>
          <a:p>
            <a:pPr algn="just">
              <a:lnSpc>
                <a:spcPct val="150000"/>
              </a:lnSpc>
            </a:pPr>
            <a:r>
              <a:rPr lang="ar-SA" sz="1800" dirty="0">
                <a:cs typeface="+mj-cs"/>
              </a:rPr>
              <a:t>هلیکوباکترپیلوری به عنوان مهمترین عامل سببی بیماری های گوارشی شناخته شده است. هلیکوباکترپیلوری عامل اصلی سرطان معده است  و تقریبا نصف جمعیت جهان به این  بیماری زای انسانی گرفتار هستند. محققین امروزه به دلیل مقاومت های آنتی بیوتیکی در باکتری ها به دنبال راه حل های جایگزین مناسب برای مقابله با باکتری های پاتوژن می باشند .</a:t>
            </a:r>
            <a:endParaRPr lang="en-US" sz="1800" dirty="0">
              <a:cs typeface="+mj-cs"/>
            </a:endParaRPr>
          </a:p>
          <a:p>
            <a:pPr algn="just">
              <a:lnSpc>
                <a:spcPct val="150000"/>
              </a:lnSpc>
            </a:pPr>
            <a:r>
              <a:rPr lang="ar-SA" sz="1800" dirty="0">
                <a:cs typeface="+mj-cs"/>
              </a:rPr>
              <a:t>هدف از </a:t>
            </a:r>
            <a:r>
              <a:rPr lang="en-US" sz="1800" dirty="0" err="1">
                <a:cs typeface="+mj-cs"/>
              </a:rPr>
              <a:t>Hp</a:t>
            </a:r>
            <a:r>
              <a:rPr lang="ar-SA" sz="1800" dirty="0">
                <a:cs typeface="+mj-cs"/>
              </a:rPr>
              <a:t> درمانی باید دستیابی به ریشه کنی در حدود 90٪ بیماران تحت درمان باشد اما به سختی  این نتیجه حاصل می شود.</a:t>
            </a:r>
            <a:endParaRPr lang="en-US" sz="1800" dirty="0">
              <a:cs typeface="+mj-cs"/>
            </a:endParaRPr>
          </a:p>
          <a:p>
            <a:pPr algn="just">
              <a:lnSpc>
                <a:spcPct val="150000"/>
              </a:lnSpc>
            </a:pPr>
            <a:endParaRPr lang="fa-IR" sz="1800" dirty="0">
              <a:cs typeface="+mj-cs"/>
            </a:endParaRP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3</a:t>
            </a:fld>
            <a:endParaRPr kumimoji="0" lang="en-US"/>
          </a:p>
        </p:txBody>
      </p:sp>
    </p:spTree>
    <p:extLst>
      <p:ext uri="{BB962C8B-B14F-4D97-AF65-F5344CB8AC3E}">
        <p14:creationId xmlns:p14="http://schemas.microsoft.com/office/powerpoint/2010/main" val="1703871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80514389"/>
              </p:ext>
            </p:extLst>
          </p:nvPr>
        </p:nvGraphicFramePr>
        <p:xfrm>
          <a:off x="3352800" y="1148862"/>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048000" y="4418819"/>
            <a:ext cx="7057292" cy="369332"/>
          </a:xfrm>
          <a:prstGeom prst="rect">
            <a:avLst/>
          </a:prstGeom>
        </p:spPr>
        <p:txBody>
          <a:bodyPr wrap="square">
            <a:spAutoFit/>
          </a:bodyPr>
          <a:lstStyle/>
          <a:p>
            <a:pPr rtl="1"/>
            <a:r>
              <a:rPr lang="ar-SA" b="1" dirty="0"/>
              <a:t>میزان هترورزیستنسی در میان ایزوله های هلیکو باکتر پیلوری در بیماران مورد مطالعه</a:t>
            </a:r>
            <a:endParaRPr lang="en-US" dirty="0"/>
          </a:p>
        </p:txBody>
      </p:sp>
    </p:spTree>
    <p:extLst>
      <p:ext uri="{BB962C8B-B14F-4D97-AF65-F5344CB8AC3E}">
        <p14:creationId xmlns:p14="http://schemas.microsoft.com/office/powerpoint/2010/main" val="3458162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7747902"/>
              </p:ext>
            </p:extLst>
          </p:nvPr>
        </p:nvGraphicFramePr>
        <p:xfrm>
          <a:off x="1875692" y="2664696"/>
          <a:ext cx="8811531" cy="1812800"/>
        </p:xfrm>
        <a:graphic>
          <a:graphicData uri="http://schemas.openxmlformats.org/drawingml/2006/table">
            <a:tbl>
              <a:tblPr rtl="1" firstRow="1" firstCol="1" bandRow="1">
                <a:tableStyleId>{5C22544A-7EE6-4342-B048-85BDC9FD1C3A}</a:tableStyleId>
              </a:tblPr>
              <a:tblGrid>
                <a:gridCol w="880299">
                  <a:extLst>
                    <a:ext uri="{9D8B030D-6E8A-4147-A177-3AD203B41FA5}">
                      <a16:colId xmlns:a16="http://schemas.microsoft.com/office/drawing/2014/main" xmlns="" val="20000"/>
                    </a:ext>
                  </a:extLst>
                </a:gridCol>
                <a:gridCol w="881248">
                  <a:extLst>
                    <a:ext uri="{9D8B030D-6E8A-4147-A177-3AD203B41FA5}">
                      <a16:colId xmlns:a16="http://schemas.microsoft.com/office/drawing/2014/main" xmlns="" val="20001"/>
                    </a:ext>
                  </a:extLst>
                </a:gridCol>
                <a:gridCol w="881248">
                  <a:extLst>
                    <a:ext uri="{9D8B030D-6E8A-4147-A177-3AD203B41FA5}">
                      <a16:colId xmlns:a16="http://schemas.microsoft.com/office/drawing/2014/main" xmlns="" val="20002"/>
                    </a:ext>
                  </a:extLst>
                </a:gridCol>
                <a:gridCol w="881248">
                  <a:extLst>
                    <a:ext uri="{9D8B030D-6E8A-4147-A177-3AD203B41FA5}">
                      <a16:colId xmlns:a16="http://schemas.microsoft.com/office/drawing/2014/main" xmlns="" val="20003"/>
                    </a:ext>
                  </a:extLst>
                </a:gridCol>
                <a:gridCol w="881248">
                  <a:extLst>
                    <a:ext uri="{9D8B030D-6E8A-4147-A177-3AD203B41FA5}">
                      <a16:colId xmlns:a16="http://schemas.microsoft.com/office/drawing/2014/main" xmlns="" val="20004"/>
                    </a:ext>
                  </a:extLst>
                </a:gridCol>
                <a:gridCol w="881248">
                  <a:extLst>
                    <a:ext uri="{9D8B030D-6E8A-4147-A177-3AD203B41FA5}">
                      <a16:colId xmlns:a16="http://schemas.microsoft.com/office/drawing/2014/main" xmlns="" val="20005"/>
                    </a:ext>
                  </a:extLst>
                </a:gridCol>
                <a:gridCol w="881248">
                  <a:extLst>
                    <a:ext uri="{9D8B030D-6E8A-4147-A177-3AD203B41FA5}">
                      <a16:colId xmlns:a16="http://schemas.microsoft.com/office/drawing/2014/main" xmlns="" val="20006"/>
                    </a:ext>
                  </a:extLst>
                </a:gridCol>
                <a:gridCol w="881248">
                  <a:extLst>
                    <a:ext uri="{9D8B030D-6E8A-4147-A177-3AD203B41FA5}">
                      <a16:colId xmlns:a16="http://schemas.microsoft.com/office/drawing/2014/main" xmlns="" val="20007"/>
                    </a:ext>
                  </a:extLst>
                </a:gridCol>
                <a:gridCol w="881248">
                  <a:extLst>
                    <a:ext uri="{9D8B030D-6E8A-4147-A177-3AD203B41FA5}">
                      <a16:colId xmlns:a16="http://schemas.microsoft.com/office/drawing/2014/main" xmlns="" val="20008"/>
                    </a:ext>
                  </a:extLst>
                </a:gridCol>
                <a:gridCol w="881248">
                  <a:extLst>
                    <a:ext uri="{9D8B030D-6E8A-4147-A177-3AD203B41FA5}">
                      <a16:colId xmlns:a16="http://schemas.microsoft.com/office/drawing/2014/main" xmlns="" val="20009"/>
                    </a:ext>
                  </a:extLst>
                </a:gridCol>
              </a:tblGrid>
              <a:tr h="0">
                <a:tc>
                  <a:txBody>
                    <a:bodyPr/>
                    <a:lstStyle/>
                    <a:p>
                      <a:pPr algn="r" rtl="1">
                        <a:lnSpc>
                          <a:spcPct val="115000"/>
                        </a:lnSpc>
                        <a:spcAft>
                          <a:spcPts val="1000"/>
                        </a:spcAft>
                      </a:pPr>
                      <a:r>
                        <a:rPr lang="fa-IR" sz="1800">
                          <a:effectLst/>
                        </a:rPr>
                        <a:t>متغیر</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 </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فراوانی</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درصد فراوانی</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میانگین</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انحراف معیار</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میانه </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دامنه میان چارکی</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ماکزیمم</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مینیمم</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xmlns="" val="10000"/>
                  </a:ext>
                </a:extLst>
              </a:tr>
              <a:tr h="0">
                <a:tc rowSpan="2">
                  <a:txBody>
                    <a:bodyPr/>
                    <a:lstStyle/>
                    <a:p>
                      <a:pPr algn="ctr" rtl="1">
                        <a:lnSpc>
                          <a:spcPct val="115000"/>
                        </a:lnSpc>
                        <a:spcAft>
                          <a:spcPts val="1000"/>
                        </a:spcAft>
                      </a:pPr>
                      <a:r>
                        <a:rPr lang="fa-IR" sz="1800">
                          <a:effectLst/>
                        </a:rPr>
                        <a:t>جنسیت</a:t>
                      </a:r>
                      <a:endParaRPr lang="en-US" sz="1800">
                        <a:effectLst/>
                        <a:latin typeface="Calibri"/>
                        <a:ea typeface="Calibri"/>
                        <a:cs typeface="Arial"/>
                      </a:endParaRPr>
                    </a:p>
                  </a:txBody>
                  <a:tcPr marL="68580" marR="68580" marT="0" marB="0" anchor="ctr"/>
                </a:tc>
                <a:tc>
                  <a:txBody>
                    <a:bodyPr/>
                    <a:lstStyle/>
                    <a:p>
                      <a:pPr algn="r" rtl="1">
                        <a:lnSpc>
                          <a:spcPct val="115000"/>
                        </a:lnSpc>
                        <a:spcAft>
                          <a:spcPts val="1000"/>
                        </a:spcAft>
                      </a:pPr>
                      <a:r>
                        <a:rPr lang="fa-IR" sz="1800">
                          <a:effectLst/>
                        </a:rPr>
                        <a:t>زن</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1</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3.33</a:t>
                      </a:r>
                      <a:endParaRPr lang="en-US" sz="1800">
                        <a:effectLst/>
                        <a:latin typeface="Calibri"/>
                        <a:ea typeface="Calibri"/>
                        <a:cs typeface="Arial"/>
                      </a:endParaRPr>
                    </a:p>
                  </a:txBody>
                  <a:tcPr marL="68580" marR="68580" marT="0" marB="0"/>
                </a:tc>
                <a:tc>
                  <a:txBody>
                    <a:bodyPr/>
                    <a:lstStyle/>
                    <a:p>
                      <a:pPr algn="r" rtl="0">
                        <a:lnSpc>
                          <a:spcPct val="115000"/>
                        </a:lnSpc>
                        <a:spcAft>
                          <a:spcPts val="1000"/>
                        </a:spcAft>
                      </a:pPr>
                      <a:r>
                        <a:rPr lang="en-US" sz="1800">
                          <a:effectLst/>
                        </a:rPr>
                        <a:t>----</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en-US" sz="1800">
                          <a:effectLst/>
                        </a:rPr>
                        <a:t>----</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en-US" sz="1800">
                          <a:effectLst/>
                        </a:rPr>
                        <a:t>----</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en-US" sz="1800">
                          <a:effectLst/>
                        </a:rPr>
                        <a:t>----</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en-US" sz="1800">
                          <a:effectLst/>
                        </a:rPr>
                        <a:t>----</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en-US" sz="1800">
                          <a:effectLst/>
                        </a:rPr>
                        <a:t>----</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xmlns="" val="10001"/>
                  </a:ext>
                </a:extLst>
              </a:tr>
              <a:tr h="0">
                <a:tc vMerge="1">
                  <a:txBody>
                    <a:bodyPr/>
                    <a:lstStyle/>
                    <a:p>
                      <a:pPr rtl="1"/>
                      <a:endParaRPr lang="fa-IR"/>
                    </a:p>
                  </a:txBody>
                  <a:tcPr/>
                </a:tc>
                <a:tc>
                  <a:txBody>
                    <a:bodyPr/>
                    <a:lstStyle/>
                    <a:p>
                      <a:pPr algn="r" rtl="1">
                        <a:lnSpc>
                          <a:spcPct val="115000"/>
                        </a:lnSpc>
                        <a:spcAft>
                          <a:spcPts val="1000"/>
                        </a:spcAft>
                      </a:pPr>
                      <a:r>
                        <a:rPr lang="fa-IR" sz="1800">
                          <a:effectLst/>
                        </a:rPr>
                        <a:t>مرد</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2</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66.6</a:t>
                      </a:r>
                      <a:endParaRPr lang="en-US" sz="1800">
                        <a:effectLst/>
                        <a:latin typeface="Calibri"/>
                        <a:ea typeface="Calibri"/>
                        <a:cs typeface="Arial"/>
                      </a:endParaRPr>
                    </a:p>
                  </a:txBody>
                  <a:tcPr marL="68580" marR="68580" marT="0" marB="0"/>
                </a:tc>
                <a:tc>
                  <a:txBody>
                    <a:bodyPr/>
                    <a:lstStyle/>
                    <a:p>
                      <a:pPr algn="r" rtl="0">
                        <a:lnSpc>
                          <a:spcPct val="115000"/>
                        </a:lnSpc>
                        <a:spcAft>
                          <a:spcPts val="1000"/>
                        </a:spcAft>
                      </a:pPr>
                      <a:r>
                        <a:rPr lang="en-US" sz="1800">
                          <a:effectLst/>
                        </a:rPr>
                        <a:t>----</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en-US" sz="1800">
                          <a:effectLst/>
                        </a:rPr>
                        <a:t>----</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en-US" sz="1800">
                          <a:effectLst/>
                        </a:rPr>
                        <a:t>----</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en-US" sz="1800">
                          <a:effectLst/>
                        </a:rPr>
                        <a:t>----</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en-US" sz="1800">
                          <a:effectLst/>
                        </a:rPr>
                        <a:t>----</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en-US" sz="1800">
                          <a:effectLst/>
                        </a:rPr>
                        <a:t>----</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xmlns="" val="10002"/>
                  </a:ext>
                </a:extLst>
              </a:tr>
              <a:tr h="0">
                <a:tc>
                  <a:txBody>
                    <a:bodyPr/>
                    <a:lstStyle/>
                    <a:p>
                      <a:pPr algn="r" rtl="1">
                        <a:lnSpc>
                          <a:spcPct val="115000"/>
                        </a:lnSpc>
                        <a:spcAft>
                          <a:spcPts val="1000"/>
                        </a:spcAft>
                      </a:pPr>
                      <a:r>
                        <a:rPr lang="fa-IR" sz="1800">
                          <a:effectLst/>
                        </a:rPr>
                        <a:t>سن</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22/47</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42/7</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49</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5/8</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a:effectLst/>
                        </a:rPr>
                        <a:t>62</a:t>
                      </a:r>
                      <a:endParaRPr lang="en-US" sz="1800">
                        <a:effectLst/>
                        <a:latin typeface="Calibri"/>
                        <a:ea typeface="Calibri"/>
                        <a:cs typeface="Arial"/>
                      </a:endParaRPr>
                    </a:p>
                  </a:txBody>
                  <a:tcPr marL="68580" marR="68580" marT="0" marB="0"/>
                </a:tc>
                <a:tc>
                  <a:txBody>
                    <a:bodyPr/>
                    <a:lstStyle/>
                    <a:p>
                      <a:pPr algn="r" rtl="1">
                        <a:lnSpc>
                          <a:spcPct val="115000"/>
                        </a:lnSpc>
                        <a:spcAft>
                          <a:spcPts val="1000"/>
                        </a:spcAft>
                      </a:pPr>
                      <a:r>
                        <a:rPr lang="fa-IR" sz="1800" dirty="0">
                          <a:effectLst/>
                        </a:rPr>
                        <a:t>36</a:t>
                      </a:r>
                      <a:endParaRPr lang="en-US" sz="1800" dirty="0">
                        <a:effectLst/>
                        <a:latin typeface="Calibri"/>
                        <a:ea typeface="Calibri"/>
                        <a:cs typeface="Arial"/>
                      </a:endParaRPr>
                    </a:p>
                  </a:txBody>
                  <a:tcPr marL="68580" marR="68580" marT="0" marB="0"/>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3129223" y="1422049"/>
            <a:ext cx="607570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922338" algn="l"/>
              </a:tabLst>
            </a:pPr>
            <a:r>
              <a:rPr kumimoji="0" lang="fa-IR" sz="2000" b="1" i="0" u="none" strike="noStrike" cap="none" normalizeH="0" baseline="0" dirty="0">
                <a:ln>
                  <a:noFill/>
                </a:ln>
                <a:solidFill>
                  <a:schemeClr val="tx1"/>
                </a:solidFill>
                <a:effectLst/>
                <a:latin typeface="Calibri" pitchFamily="34" charset="0"/>
                <a:ea typeface="Calibri" pitchFamily="34" charset="0"/>
                <a:cs typeface="+mj-cs"/>
              </a:rPr>
              <a:t>میانگین سن و جنس در نمونه های هتروزیستنس</a:t>
            </a:r>
            <a:endParaRPr kumimoji="0" lang="en-US" sz="2000" b="0" i="0" u="none" strike="noStrike" cap="none" normalizeH="0" baseline="0" dirty="0">
              <a:ln>
                <a:noFill/>
              </a:ln>
              <a:solidFill>
                <a:schemeClr val="tx1"/>
              </a:solidFill>
              <a:effectLst/>
              <a:latin typeface="Arial" pitchFamily="34" charset="0"/>
              <a:cs typeface="+mj-cs"/>
            </a:endParaRPr>
          </a:p>
          <a:p>
            <a:pPr marL="0" marR="0" lvl="0" indent="0" algn="ctr" defTabSz="914400" rtl="0" eaLnBrk="0" fontAlgn="base" latinLnBrk="0" hangingPunct="0">
              <a:lnSpc>
                <a:spcPct val="100000"/>
              </a:lnSpc>
              <a:spcBef>
                <a:spcPct val="0"/>
              </a:spcBef>
              <a:spcAft>
                <a:spcPct val="0"/>
              </a:spcAft>
              <a:buClrTx/>
              <a:buSzTx/>
              <a:buFontTx/>
              <a:buNone/>
              <a:tabLst>
                <a:tab pos="922338" algn="l"/>
              </a:tabLst>
            </a:pPr>
            <a:endParaRPr kumimoji="0" lang="en-US" sz="3200" b="0" i="0" u="none" strike="noStrike" cap="none" normalizeH="0" baseline="0" dirty="0">
              <a:ln>
                <a:noFill/>
              </a:ln>
              <a:solidFill>
                <a:schemeClr val="tx1"/>
              </a:solidFill>
              <a:effectLst/>
              <a:latin typeface="Arial" pitchFamily="34" charset="0"/>
              <a:cs typeface="+mj-cs"/>
            </a:endParaRPr>
          </a:p>
        </p:txBody>
      </p:sp>
    </p:spTree>
    <p:extLst>
      <p:ext uri="{BB962C8B-B14F-4D97-AF65-F5344CB8AC3E}">
        <p14:creationId xmlns:p14="http://schemas.microsoft.com/office/powerpoint/2010/main" val="2055231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34586961"/>
              </p:ext>
            </p:extLst>
          </p:nvPr>
        </p:nvGraphicFramePr>
        <p:xfrm>
          <a:off x="2368061" y="1732451"/>
          <a:ext cx="8510954" cy="2626360"/>
        </p:xfrm>
        <a:graphic>
          <a:graphicData uri="http://schemas.openxmlformats.org/drawingml/2006/table">
            <a:tbl>
              <a:tblPr rtl="1" firstRow="1" firstCol="1" bandRow="1">
                <a:tableStyleId>{5C22544A-7EE6-4342-B048-85BDC9FD1C3A}</a:tableStyleId>
              </a:tblPr>
              <a:tblGrid>
                <a:gridCol w="1958625">
                  <a:extLst>
                    <a:ext uri="{9D8B030D-6E8A-4147-A177-3AD203B41FA5}">
                      <a16:colId xmlns:a16="http://schemas.microsoft.com/office/drawing/2014/main" xmlns="" val="20000"/>
                    </a:ext>
                  </a:extLst>
                </a:gridCol>
                <a:gridCol w="1664610">
                  <a:extLst>
                    <a:ext uri="{9D8B030D-6E8A-4147-A177-3AD203B41FA5}">
                      <a16:colId xmlns:a16="http://schemas.microsoft.com/office/drawing/2014/main" xmlns="" val="20001"/>
                    </a:ext>
                  </a:extLst>
                </a:gridCol>
                <a:gridCol w="1740877">
                  <a:extLst>
                    <a:ext uri="{9D8B030D-6E8A-4147-A177-3AD203B41FA5}">
                      <a16:colId xmlns:a16="http://schemas.microsoft.com/office/drawing/2014/main" xmlns="" val="20002"/>
                    </a:ext>
                  </a:extLst>
                </a:gridCol>
                <a:gridCol w="1740877">
                  <a:extLst>
                    <a:ext uri="{9D8B030D-6E8A-4147-A177-3AD203B41FA5}">
                      <a16:colId xmlns:a16="http://schemas.microsoft.com/office/drawing/2014/main" xmlns="" val="20003"/>
                    </a:ext>
                  </a:extLst>
                </a:gridCol>
                <a:gridCol w="1405965">
                  <a:extLst>
                    <a:ext uri="{9D8B030D-6E8A-4147-A177-3AD203B41FA5}">
                      <a16:colId xmlns:a16="http://schemas.microsoft.com/office/drawing/2014/main" xmlns="" val="20004"/>
                    </a:ext>
                  </a:extLst>
                </a:gridCol>
              </a:tblGrid>
              <a:tr h="113030">
                <a:tc rowSpan="2" gridSpan="2">
                  <a:txBody>
                    <a:bodyPr/>
                    <a:lstStyle/>
                    <a:p>
                      <a:pPr algn="ctr" rtl="1">
                        <a:lnSpc>
                          <a:spcPct val="115000"/>
                        </a:lnSpc>
                        <a:spcAft>
                          <a:spcPts val="0"/>
                        </a:spcAft>
                        <a:tabLst>
                          <a:tab pos="922020" algn="l"/>
                        </a:tabLst>
                      </a:pPr>
                      <a:r>
                        <a:rPr lang="fa-IR" sz="2000">
                          <a:effectLst/>
                        </a:rPr>
                        <a:t>آنتی بیوتیک</a:t>
                      </a:r>
                      <a:endParaRPr lang="en-US" sz="1800">
                        <a:effectLst/>
                        <a:latin typeface="Calibri"/>
                        <a:ea typeface="Calibri"/>
                        <a:cs typeface="Arial"/>
                      </a:endParaRPr>
                    </a:p>
                  </a:txBody>
                  <a:tcPr marL="68580" marR="68580" marT="0" marB="0"/>
                </a:tc>
                <a:tc rowSpan="2" hMerge="1">
                  <a:txBody>
                    <a:bodyPr/>
                    <a:lstStyle/>
                    <a:p>
                      <a:pPr rtl="1"/>
                      <a:endParaRPr lang="fa-IR"/>
                    </a:p>
                  </a:txBody>
                  <a:tcPr/>
                </a:tc>
                <a:tc gridSpan="2">
                  <a:txBody>
                    <a:bodyPr/>
                    <a:lstStyle/>
                    <a:p>
                      <a:pPr algn="ctr" rtl="1">
                        <a:lnSpc>
                          <a:spcPct val="115000"/>
                        </a:lnSpc>
                        <a:spcAft>
                          <a:spcPts val="0"/>
                        </a:spcAft>
                        <a:tabLst>
                          <a:tab pos="922020" algn="l"/>
                        </a:tabLst>
                      </a:pPr>
                      <a:r>
                        <a:rPr lang="fa-IR" sz="2000">
                          <a:effectLst/>
                        </a:rPr>
                        <a:t>جنس</a:t>
                      </a:r>
                      <a:endParaRPr lang="en-US" sz="1800">
                        <a:effectLst/>
                        <a:latin typeface="Calibri"/>
                        <a:ea typeface="Calibri"/>
                        <a:cs typeface="Arial"/>
                      </a:endParaRPr>
                    </a:p>
                  </a:txBody>
                  <a:tcPr marL="68580" marR="68580" marT="0" marB="0"/>
                </a:tc>
                <a:tc hMerge="1">
                  <a:txBody>
                    <a:bodyPr/>
                    <a:lstStyle/>
                    <a:p>
                      <a:pPr rtl="1"/>
                      <a:endParaRPr lang="fa-IR"/>
                    </a:p>
                  </a:txBody>
                  <a:tcPr/>
                </a:tc>
                <a:tc rowSpan="2">
                  <a:txBody>
                    <a:bodyPr/>
                    <a:lstStyle/>
                    <a:p>
                      <a:pPr algn="ctr" rtl="1">
                        <a:lnSpc>
                          <a:spcPct val="115000"/>
                        </a:lnSpc>
                        <a:spcAft>
                          <a:spcPts val="0"/>
                        </a:spcAft>
                        <a:tabLst>
                          <a:tab pos="922020" algn="l"/>
                        </a:tabLst>
                      </a:pPr>
                      <a:r>
                        <a:rPr lang="en-US" sz="2000">
                          <a:effectLst/>
                        </a:rPr>
                        <a:t>P</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xmlns="" val="10000"/>
                  </a:ext>
                </a:extLst>
              </a:tr>
              <a:tr h="126365">
                <a:tc gridSpan="2" vMerge="1">
                  <a:txBody>
                    <a:bodyPr/>
                    <a:lstStyle/>
                    <a:p>
                      <a:pPr rtl="1"/>
                      <a:endParaRPr lang="fa-IR"/>
                    </a:p>
                  </a:txBody>
                  <a:tcPr/>
                </a:tc>
                <a:tc hMerge="1" vMerge="1">
                  <a:txBody>
                    <a:bodyPr/>
                    <a:lstStyle/>
                    <a:p>
                      <a:pPr rtl="1"/>
                      <a:endParaRPr lang="fa-IR"/>
                    </a:p>
                  </a:txBody>
                  <a:tcPr/>
                </a:tc>
                <a:tc>
                  <a:txBody>
                    <a:bodyPr/>
                    <a:lstStyle/>
                    <a:p>
                      <a:pPr algn="ctr" rtl="1">
                        <a:lnSpc>
                          <a:spcPct val="115000"/>
                        </a:lnSpc>
                        <a:spcAft>
                          <a:spcPts val="0"/>
                        </a:spcAft>
                        <a:tabLst>
                          <a:tab pos="922020" algn="l"/>
                        </a:tabLst>
                      </a:pPr>
                      <a:r>
                        <a:rPr lang="fa-IR" sz="2000">
                          <a:effectLst/>
                        </a:rPr>
                        <a:t>زن(</a:t>
                      </a:r>
                      <a:r>
                        <a:rPr lang="en-US" sz="2000">
                          <a:effectLst/>
                        </a:rPr>
                        <a:t>n%</a:t>
                      </a:r>
                      <a:r>
                        <a:rPr lang="fa-IR" sz="2000">
                          <a:effectLst/>
                        </a:rPr>
                        <a:t>)</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مرد(</a:t>
                      </a:r>
                      <a:r>
                        <a:rPr lang="en-US" sz="2000">
                          <a:effectLst/>
                        </a:rPr>
                        <a:t>n%</a:t>
                      </a:r>
                      <a:r>
                        <a:rPr lang="fa-IR" sz="2000">
                          <a:effectLst/>
                        </a:rPr>
                        <a:t>)</a:t>
                      </a:r>
                      <a:endParaRPr lang="en-US" sz="1800">
                        <a:effectLst/>
                        <a:latin typeface="Calibri"/>
                        <a:ea typeface="Calibri"/>
                        <a:cs typeface="Arial"/>
                      </a:endParaRPr>
                    </a:p>
                  </a:txBody>
                  <a:tcPr marL="68580" marR="68580" marT="0" marB="0"/>
                </a:tc>
                <a:tc vMerge="1">
                  <a:txBody>
                    <a:bodyPr/>
                    <a:lstStyle/>
                    <a:p>
                      <a:pPr rtl="1"/>
                      <a:endParaRPr lang="fa-IR"/>
                    </a:p>
                  </a:txBody>
                  <a:tcPr/>
                </a:tc>
                <a:extLst>
                  <a:ext uri="{0D108BD9-81ED-4DB2-BD59-A6C34878D82A}">
                    <a16:rowId xmlns:a16="http://schemas.microsoft.com/office/drawing/2014/main" xmlns="" val="10001"/>
                  </a:ext>
                </a:extLst>
              </a:tr>
              <a:tr h="127000">
                <a:tc rowSpan="2">
                  <a:txBody>
                    <a:bodyPr/>
                    <a:lstStyle/>
                    <a:p>
                      <a:pPr algn="ctr" rtl="1">
                        <a:lnSpc>
                          <a:spcPct val="115000"/>
                        </a:lnSpc>
                        <a:spcAft>
                          <a:spcPts val="0"/>
                        </a:spcAft>
                        <a:tabLst>
                          <a:tab pos="922020" algn="l"/>
                        </a:tabLst>
                      </a:pPr>
                      <a:r>
                        <a:rPr lang="fa-IR" sz="2000">
                          <a:effectLst/>
                        </a:rPr>
                        <a:t>کلایترومایسین</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مقاوم</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(55.6%)20</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(92.9%)13</a:t>
                      </a:r>
                      <a:endParaRPr lang="en-US" sz="1800">
                        <a:effectLst/>
                        <a:latin typeface="Calibri"/>
                        <a:ea typeface="Calibri"/>
                        <a:cs typeface="Arial"/>
                      </a:endParaRPr>
                    </a:p>
                  </a:txBody>
                  <a:tcPr marL="68580" marR="68580" marT="0" marB="0"/>
                </a:tc>
                <a:tc rowSpan="2">
                  <a:txBody>
                    <a:bodyPr/>
                    <a:lstStyle/>
                    <a:p>
                      <a:pPr algn="ctr" rtl="1">
                        <a:lnSpc>
                          <a:spcPct val="115000"/>
                        </a:lnSpc>
                        <a:spcAft>
                          <a:spcPts val="0"/>
                        </a:spcAft>
                        <a:tabLst>
                          <a:tab pos="922020" algn="l"/>
                        </a:tabLst>
                      </a:pPr>
                      <a:r>
                        <a:rPr lang="fa-IR" sz="2000">
                          <a:effectLst/>
                        </a:rPr>
                        <a:t>0.01</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xmlns="" val="10002"/>
                  </a:ext>
                </a:extLst>
              </a:tr>
              <a:tr h="112395">
                <a:tc vMerge="1">
                  <a:txBody>
                    <a:bodyPr/>
                    <a:lstStyle/>
                    <a:p>
                      <a:pPr rtl="1"/>
                      <a:endParaRPr lang="fa-IR"/>
                    </a:p>
                  </a:txBody>
                  <a:tcPr/>
                </a:tc>
                <a:tc>
                  <a:txBody>
                    <a:bodyPr/>
                    <a:lstStyle/>
                    <a:p>
                      <a:pPr algn="ctr" rtl="1">
                        <a:lnSpc>
                          <a:spcPct val="115000"/>
                        </a:lnSpc>
                        <a:spcAft>
                          <a:spcPts val="0"/>
                        </a:spcAft>
                        <a:tabLst>
                          <a:tab pos="922020" algn="l"/>
                        </a:tabLst>
                      </a:pPr>
                      <a:r>
                        <a:rPr lang="fa-IR" sz="2000">
                          <a:effectLst/>
                        </a:rPr>
                        <a:t>حساس</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(44.4%)16</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(7.1%)1</a:t>
                      </a:r>
                      <a:endParaRPr lang="en-US" sz="1800">
                        <a:effectLst/>
                        <a:latin typeface="Calibri"/>
                        <a:ea typeface="Calibri"/>
                        <a:cs typeface="Arial"/>
                      </a:endParaRPr>
                    </a:p>
                  </a:txBody>
                  <a:tcPr marL="68580" marR="68580" marT="0" marB="0"/>
                </a:tc>
                <a:tc vMerge="1">
                  <a:txBody>
                    <a:bodyPr/>
                    <a:lstStyle/>
                    <a:p>
                      <a:pPr rtl="1"/>
                      <a:endParaRPr lang="fa-IR"/>
                    </a:p>
                  </a:txBody>
                  <a:tcPr/>
                </a:tc>
                <a:extLst>
                  <a:ext uri="{0D108BD9-81ED-4DB2-BD59-A6C34878D82A}">
                    <a16:rowId xmlns:a16="http://schemas.microsoft.com/office/drawing/2014/main" xmlns="" val="10003"/>
                  </a:ext>
                </a:extLst>
              </a:tr>
              <a:tr h="127000">
                <a:tc rowSpan="2">
                  <a:txBody>
                    <a:bodyPr/>
                    <a:lstStyle/>
                    <a:p>
                      <a:pPr algn="ctr" rtl="1">
                        <a:lnSpc>
                          <a:spcPct val="115000"/>
                        </a:lnSpc>
                        <a:spcAft>
                          <a:spcPts val="0"/>
                        </a:spcAft>
                        <a:tabLst>
                          <a:tab pos="922020" algn="l"/>
                        </a:tabLst>
                      </a:pPr>
                      <a:r>
                        <a:rPr lang="fa-IR" sz="2000">
                          <a:effectLst/>
                        </a:rPr>
                        <a:t>آموکسی سیلین</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مقاوم</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(19.4%)7</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(42.9%)6</a:t>
                      </a:r>
                      <a:endParaRPr lang="en-US" sz="1800">
                        <a:effectLst/>
                        <a:latin typeface="Calibri"/>
                        <a:ea typeface="Calibri"/>
                        <a:cs typeface="Arial"/>
                      </a:endParaRPr>
                    </a:p>
                  </a:txBody>
                  <a:tcPr marL="68580" marR="68580" marT="0" marB="0"/>
                </a:tc>
                <a:tc rowSpan="2">
                  <a:txBody>
                    <a:bodyPr/>
                    <a:lstStyle/>
                    <a:p>
                      <a:pPr algn="ctr" rtl="1">
                        <a:lnSpc>
                          <a:spcPct val="115000"/>
                        </a:lnSpc>
                        <a:spcAft>
                          <a:spcPts val="0"/>
                        </a:spcAft>
                        <a:tabLst>
                          <a:tab pos="922020" algn="l"/>
                        </a:tabLst>
                      </a:pPr>
                      <a:r>
                        <a:rPr lang="fa-IR" sz="2000">
                          <a:effectLst/>
                        </a:rPr>
                        <a:t>0.22</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xmlns="" val="10004"/>
                  </a:ext>
                </a:extLst>
              </a:tr>
              <a:tr h="112395">
                <a:tc vMerge="1">
                  <a:txBody>
                    <a:bodyPr/>
                    <a:lstStyle/>
                    <a:p>
                      <a:pPr rtl="1"/>
                      <a:endParaRPr lang="fa-IR"/>
                    </a:p>
                  </a:txBody>
                  <a:tcPr/>
                </a:tc>
                <a:tc>
                  <a:txBody>
                    <a:bodyPr/>
                    <a:lstStyle/>
                    <a:p>
                      <a:pPr algn="ctr" rtl="1">
                        <a:lnSpc>
                          <a:spcPct val="115000"/>
                        </a:lnSpc>
                        <a:spcAft>
                          <a:spcPts val="0"/>
                        </a:spcAft>
                        <a:tabLst>
                          <a:tab pos="922020" algn="l"/>
                        </a:tabLst>
                      </a:pPr>
                      <a:r>
                        <a:rPr lang="fa-IR" sz="2000">
                          <a:effectLst/>
                        </a:rPr>
                        <a:t>حساس</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(80.6%)29</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(57.1%)8</a:t>
                      </a:r>
                      <a:endParaRPr lang="en-US" sz="1800">
                        <a:effectLst/>
                        <a:latin typeface="Calibri"/>
                        <a:ea typeface="Calibri"/>
                        <a:cs typeface="Arial"/>
                      </a:endParaRPr>
                    </a:p>
                  </a:txBody>
                  <a:tcPr marL="68580" marR="68580" marT="0" marB="0"/>
                </a:tc>
                <a:tc vMerge="1">
                  <a:txBody>
                    <a:bodyPr/>
                    <a:lstStyle/>
                    <a:p>
                      <a:pPr rtl="1"/>
                      <a:endParaRPr lang="fa-IR"/>
                    </a:p>
                  </a:txBody>
                  <a:tcPr/>
                </a:tc>
                <a:extLst>
                  <a:ext uri="{0D108BD9-81ED-4DB2-BD59-A6C34878D82A}">
                    <a16:rowId xmlns:a16="http://schemas.microsoft.com/office/drawing/2014/main" xmlns="" val="10005"/>
                  </a:ext>
                </a:extLst>
              </a:tr>
              <a:tr h="127000">
                <a:tc rowSpan="2">
                  <a:txBody>
                    <a:bodyPr/>
                    <a:lstStyle/>
                    <a:p>
                      <a:pPr algn="ctr" rtl="1">
                        <a:lnSpc>
                          <a:spcPct val="115000"/>
                        </a:lnSpc>
                        <a:spcAft>
                          <a:spcPts val="0"/>
                        </a:spcAft>
                        <a:tabLst>
                          <a:tab pos="922020" algn="l"/>
                        </a:tabLst>
                      </a:pPr>
                      <a:r>
                        <a:rPr lang="fa-IR" sz="2000">
                          <a:effectLst/>
                        </a:rPr>
                        <a:t>تتراسایکلین</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مقاوم</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(25%)9</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(42.9%)6</a:t>
                      </a:r>
                      <a:endParaRPr lang="en-US" sz="1800">
                        <a:effectLst/>
                        <a:latin typeface="Calibri"/>
                        <a:ea typeface="Calibri"/>
                        <a:cs typeface="Arial"/>
                      </a:endParaRPr>
                    </a:p>
                  </a:txBody>
                  <a:tcPr marL="68580" marR="68580" marT="0" marB="0"/>
                </a:tc>
                <a:tc rowSpan="2">
                  <a:txBody>
                    <a:bodyPr/>
                    <a:lstStyle/>
                    <a:p>
                      <a:pPr algn="ctr" rtl="1">
                        <a:lnSpc>
                          <a:spcPct val="115000"/>
                        </a:lnSpc>
                        <a:spcAft>
                          <a:spcPts val="0"/>
                        </a:spcAft>
                        <a:tabLst>
                          <a:tab pos="922020" algn="l"/>
                        </a:tabLst>
                      </a:pPr>
                      <a:r>
                        <a:rPr lang="fa-IR" sz="2000">
                          <a:effectLst/>
                        </a:rPr>
                        <a:t>0.09</a:t>
                      </a:r>
                      <a:endParaRPr lang="en-US" sz="1800">
                        <a:effectLst/>
                        <a:latin typeface="Calibri"/>
                        <a:ea typeface="Calibri"/>
                        <a:cs typeface="Arial"/>
                      </a:endParaRPr>
                    </a:p>
                  </a:txBody>
                  <a:tcPr marL="68580" marR="68580" marT="0" marB="0"/>
                </a:tc>
                <a:extLst>
                  <a:ext uri="{0D108BD9-81ED-4DB2-BD59-A6C34878D82A}">
                    <a16:rowId xmlns:a16="http://schemas.microsoft.com/office/drawing/2014/main" xmlns="" val="10006"/>
                  </a:ext>
                </a:extLst>
              </a:tr>
              <a:tr h="112395">
                <a:tc vMerge="1">
                  <a:txBody>
                    <a:bodyPr/>
                    <a:lstStyle/>
                    <a:p>
                      <a:pPr rtl="1"/>
                      <a:endParaRPr lang="fa-IR"/>
                    </a:p>
                  </a:txBody>
                  <a:tcPr/>
                </a:tc>
                <a:tc>
                  <a:txBody>
                    <a:bodyPr/>
                    <a:lstStyle/>
                    <a:p>
                      <a:pPr algn="ctr" rtl="1">
                        <a:lnSpc>
                          <a:spcPct val="115000"/>
                        </a:lnSpc>
                        <a:spcAft>
                          <a:spcPts val="0"/>
                        </a:spcAft>
                        <a:tabLst>
                          <a:tab pos="922020" algn="l"/>
                        </a:tabLst>
                      </a:pPr>
                      <a:r>
                        <a:rPr lang="fa-IR" sz="2000">
                          <a:effectLst/>
                        </a:rPr>
                        <a:t>حساس</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a:effectLst/>
                        </a:rPr>
                        <a:t>(75%)27</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2000" dirty="0">
                          <a:effectLst/>
                        </a:rPr>
                        <a:t>(57.1%)8</a:t>
                      </a:r>
                      <a:endParaRPr lang="en-US" sz="1800" dirty="0">
                        <a:effectLst/>
                        <a:latin typeface="Calibri"/>
                        <a:ea typeface="Calibri"/>
                        <a:cs typeface="Arial"/>
                      </a:endParaRPr>
                    </a:p>
                  </a:txBody>
                  <a:tcPr marL="68580" marR="68580" marT="0" marB="0"/>
                </a:tc>
                <a:tc vMerge="1">
                  <a:txBody>
                    <a:bodyPr/>
                    <a:lstStyle/>
                    <a:p>
                      <a:pPr rtl="1"/>
                      <a:endParaRPr lang="fa-IR"/>
                    </a:p>
                  </a:txBody>
                  <a:tcPr/>
                </a:tc>
                <a:extLst>
                  <a:ext uri="{0D108BD9-81ED-4DB2-BD59-A6C34878D82A}">
                    <a16:rowId xmlns:a16="http://schemas.microsoft.com/office/drawing/2014/main" xmlns="" val="10007"/>
                  </a:ext>
                </a:extLst>
              </a:tr>
            </a:tbl>
          </a:graphicData>
        </a:graphic>
      </p:graphicFrame>
      <p:sp>
        <p:nvSpPr>
          <p:cNvPr id="3" name="Rectangle 1"/>
          <p:cNvSpPr>
            <a:spLocks noChangeArrowheads="1"/>
          </p:cNvSpPr>
          <p:nvPr/>
        </p:nvSpPr>
        <p:spPr bwMode="auto">
          <a:xfrm>
            <a:off x="3013685" y="839899"/>
            <a:ext cx="731642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922338" algn="l"/>
              </a:tabLst>
            </a:pPr>
            <a:r>
              <a:rPr kumimoji="0" lang="fa-IR" sz="2000" b="1" i="0" u="none" strike="noStrike" cap="none" normalizeH="0" baseline="0" dirty="0">
                <a:ln>
                  <a:noFill/>
                </a:ln>
                <a:solidFill>
                  <a:schemeClr val="tx1"/>
                </a:solidFill>
                <a:effectLst/>
                <a:latin typeface="Calibri" pitchFamily="34" charset="0"/>
                <a:ea typeface="Calibri" pitchFamily="34" charset="0"/>
                <a:cs typeface="B Nazanin" pitchFamily="2" charset="-78"/>
              </a:rPr>
              <a:t>تعیین  ارتباط جنسیت با مقاومت یا حساسیت نمونه ها بر حسب نوع آنتی بیوتیک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22338" algn="l"/>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0538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2779402"/>
              </p:ext>
            </p:extLst>
          </p:nvPr>
        </p:nvGraphicFramePr>
        <p:xfrm>
          <a:off x="1735016" y="1314100"/>
          <a:ext cx="8839200" cy="2363728"/>
        </p:xfrm>
        <a:graphic>
          <a:graphicData uri="http://schemas.openxmlformats.org/drawingml/2006/table">
            <a:tbl>
              <a:tblPr rtl="1" firstRow="1" firstCol="1" bandRow="1">
                <a:tableStyleId>{5C22544A-7EE6-4342-B048-85BDC9FD1C3A}</a:tableStyleId>
              </a:tblPr>
              <a:tblGrid>
                <a:gridCol w="2034164">
                  <a:extLst>
                    <a:ext uri="{9D8B030D-6E8A-4147-A177-3AD203B41FA5}">
                      <a16:colId xmlns:a16="http://schemas.microsoft.com/office/drawing/2014/main" xmlns="" val="20000"/>
                    </a:ext>
                  </a:extLst>
                </a:gridCol>
                <a:gridCol w="1728810">
                  <a:extLst>
                    <a:ext uri="{9D8B030D-6E8A-4147-A177-3AD203B41FA5}">
                      <a16:colId xmlns:a16="http://schemas.microsoft.com/office/drawing/2014/main" xmlns="" val="20001"/>
                    </a:ext>
                  </a:extLst>
                </a:gridCol>
                <a:gridCol w="1808018">
                  <a:extLst>
                    <a:ext uri="{9D8B030D-6E8A-4147-A177-3AD203B41FA5}">
                      <a16:colId xmlns:a16="http://schemas.microsoft.com/office/drawing/2014/main" xmlns="" val="20002"/>
                    </a:ext>
                  </a:extLst>
                </a:gridCol>
                <a:gridCol w="1808018">
                  <a:extLst>
                    <a:ext uri="{9D8B030D-6E8A-4147-A177-3AD203B41FA5}">
                      <a16:colId xmlns:a16="http://schemas.microsoft.com/office/drawing/2014/main" xmlns="" val="20003"/>
                    </a:ext>
                  </a:extLst>
                </a:gridCol>
                <a:gridCol w="1460190">
                  <a:extLst>
                    <a:ext uri="{9D8B030D-6E8A-4147-A177-3AD203B41FA5}">
                      <a16:colId xmlns:a16="http://schemas.microsoft.com/office/drawing/2014/main" xmlns="" val="20004"/>
                    </a:ext>
                  </a:extLst>
                </a:gridCol>
              </a:tblGrid>
              <a:tr h="113030">
                <a:tc rowSpan="2" gridSpan="2">
                  <a:txBody>
                    <a:bodyPr/>
                    <a:lstStyle/>
                    <a:p>
                      <a:pPr algn="ctr" rtl="1">
                        <a:lnSpc>
                          <a:spcPct val="115000"/>
                        </a:lnSpc>
                        <a:spcAft>
                          <a:spcPts val="0"/>
                        </a:spcAft>
                        <a:tabLst>
                          <a:tab pos="922020" algn="l"/>
                        </a:tabLst>
                      </a:pPr>
                      <a:r>
                        <a:rPr lang="fa-IR" sz="1800">
                          <a:effectLst/>
                        </a:rPr>
                        <a:t>آنتی بیوتیک</a:t>
                      </a:r>
                      <a:endParaRPr lang="en-US" sz="1600">
                        <a:effectLst/>
                        <a:latin typeface="Calibri"/>
                        <a:ea typeface="Calibri"/>
                        <a:cs typeface="Arial"/>
                      </a:endParaRPr>
                    </a:p>
                  </a:txBody>
                  <a:tcPr marL="68580" marR="68580" marT="0" marB="0"/>
                </a:tc>
                <a:tc rowSpan="2" hMerge="1">
                  <a:txBody>
                    <a:bodyPr/>
                    <a:lstStyle/>
                    <a:p>
                      <a:pPr rtl="1"/>
                      <a:endParaRPr lang="fa-IR"/>
                    </a:p>
                  </a:txBody>
                  <a:tcPr/>
                </a:tc>
                <a:tc gridSpan="2">
                  <a:txBody>
                    <a:bodyPr/>
                    <a:lstStyle/>
                    <a:p>
                      <a:pPr algn="ctr" rtl="1">
                        <a:lnSpc>
                          <a:spcPct val="115000"/>
                        </a:lnSpc>
                        <a:spcAft>
                          <a:spcPts val="0"/>
                        </a:spcAft>
                        <a:tabLst>
                          <a:tab pos="922020" algn="l"/>
                        </a:tabLst>
                      </a:pPr>
                      <a:r>
                        <a:rPr lang="fa-IR" sz="1800">
                          <a:effectLst/>
                        </a:rPr>
                        <a:t>سن</a:t>
                      </a:r>
                      <a:endParaRPr lang="en-US" sz="1600">
                        <a:effectLst/>
                        <a:latin typeface="Calibri"/>
                        <a:ea typeface="Calibri"/>
                        <a:cs typeface="Arial"/>
                      </a:endParaRPr>
                    </a:p>
                  </a:txBody>
                  <a:tcPr marL="68580" marR="68580" marT="0" marB="0"/>
                </a:tc>
                <a:tc hMerge="1">
                  <a:txBody>
                    <a:bodyPr/>
                    <a:lstStyle/>
                    <a:p>
                      <a:pPr rtl="1"/>
                      <a:endParaRPr lang="fa-IR"/>
                    </a:p>
                  </a:txBody>
                  <a:tcPr/>
                </a:tc>
                <a:tc rowSpan="2">
                  <a:txBody>
                    <a:bodyPr/>
                    <a:lstStyle/>
                    <a:p>
                      <a:pPr algn="ctr" rtl="1">
                        <a:lnSpc>
                          <a:spcPct val="115000"/>
                        </a:lnSpc>
                        <a:spcAft>
                          <a:spcPts val="0"/>
                        </a:spcAft>
                        <a:tabLst>
                          <a:tab pos="922020" algn="l"/>
                        </a:tabLst>
                      </a:pPr>
                      <a:r>
                        <a:rPr lang="en-US" sz="1800">
                          <a:effectLst/>
                        </a:rPr>
                        <a:t>P</a:t>
                      </a:r>
                      <a:endParaRPr lang="en-US" sz="1600">
                        <a:effectLst/>
                        <a:latin typeface="Calibri"/>
                        <a:ea typeface="Calibri"/>
                        <a:cs typeface="Arial"/>
                      </a:endParaRPr>
                    </a:p>
                  </a:txBody>
                  <a:tcPr marL="68580" marR="68580" marT="0" marB="0"/>
                </a:tc>
                <a:extLst>
                  <a:ext uri="{0D108BD9-81ED-4DB2-BD59-A6C34878D82A}">
                    <a16:rowId xmlns:a16="http://schemas.microsoft.com/office/drawing/2014/main" xmlns="" val="10000"/>
                  </a:ext>
                </a:extLst>
              </a:tr>
              <a:tr h="126365">
                <a:tc gridSpan="2" vMerge="1">
                  <a:txBody>
                    <a:bodyPr/>
                    <a:lstStyle/>
                    <a:p>
                      <a:pPr rtl="1"/>
                      <a:endParaRPr lang="fa-IR"/>
                    </a:p>
                  </a:txBody>
                  <a:tcPr/>
                </a:tc>
                <a:tc hMerge="1" vMerge="1">
                  <a:txBody>
                    <a:bodyPr/>
                    <a:lstStyle/>
                    <a:p>
                      <a:pPr rtl="1"/>
                      <a:endParaRPr lang="fa-IR"/>
                    </a:p>
                  </a:txBody>
                  <a:tcPr/>
                </a:tc>
                <a:tc>
                  <a:txBody>
                    <a:bodyPr/>
                    <a:lstStyle/>
                    <a:p>
                      <a:pPr algn="ctr" rtl="1">
                        <a:lnSpc>
                          <a:spcPct val="115000"/>
                        </a:lnSpc>
                        <a:spcAft>
                          <a:spcPts val="0"/>
                        </a:spcAft>
                        <a:tabLst>
                          <a:tab pos="922020" algn="l"/>
                        </a:tabLst>
                      </a:pPr>
                      <a:r>
                        <a:rPr lang="en-US" sz="1800">
                          <a:effectLst/>
                        </a:rPr>
                        <a:t>Mean</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en-US" sz="1800">
                          <a:effectLst/>
                        </a:rPr>
                        <a:t>SD</a:t>
                      </a:r>
                      <a:endParaRPr lang="en-US" sz="1600">
                        <a:effectLst/>
                        <a:latin typeface="Calibri"/>
                        <a:ea typeface="Calibri"/>
                        <a:cs typeface="Arial"/>
                      </a:endParaRPr>
                    </a:p>
                  </a:txBody>
                  <a:tcPr marL="68580" marR="68580" marT="0" marB="0"/>
                </a:tc>
                <a:tc vMerge="1">
                  <a:txBody>
                    <a:bodyPr/>
                    <a:lstStyle/>
                    <a:p>
                      <a:pPr rtl="1"/>
                      <a:endParaRPr lang="fa-IR"/>
                    </a:p>
                  </a:txBody>
                  <a:tcPr/>
                </a:tc>
                <a:extLst>
                  <a:ext uri="{0D108BD9-81ED-4DB2-BD59-A6C34878D82A}">
                    <a16:rowId xmlns:a16="http://schemas.microsoft.com/office/drawing/2014/main" xmlns="" val="10001"/>
                  </a:ext>
                </a:extLst>
              </a:tr>
              <a:tr h="127000">
                <a:tc rowSpan="2">
                  <a:txBody>
                    <a:bodyPr/>
                    <a:lstStyle/>
                    <a:p>
                      <a:pPr algn="ctr" rtl="1">
                        <a:lnSpc>
                          <a:spcPct val="115000"/>
                        </a:lnSpc>
                        <a:spcAft>
                          <a:spcPts val="0"/>
                        </a:spcAft>
                        <a:tabLst>
                          <a:tab pos="922020" algn="l"/>
                        </a:tabLst>
                      </a:pPr>
                      <a:r>
                        <a:rPr lang="fa-IR" sz="1800">
                          <a:effectLst/>
                        </a:rPr>
                        <a:t>کلایترومایسین</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مقاوم</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44.6</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9.86</a:t>
                      </a:r>
                      <a:endParaRPr lang="en-US" sz="1600">
                        <a:effectLst/>
                        <a:latin typeface="Calibri"/>
                        <a:ea typeface="Calibri"/>
                        <a:cs typeface="Arial"/>
                      </a:endParaRPr>
                    </a:p>
                  </a:txBody>
                  <a:tcPr marL="68580" marR="68580" marT="0" marB="0"/>
                </a:tc>
                <a:tc rowSpan="2">
                  <a:txBody>
                    <a:bodyPr/>
                    <a:lstStyle/>
                    <a:p>
                      <a:pPr algn="ctr" rtl="1">
                        <a:lnSpc>
                          <a:spcPct val="115000"/>
                        </a:lnSpc>
                        <a:spcAft>
                          <a:spcPts val="0"/>
                        </a:spcAft>
                        <a:tabLst>
                          <a:tab pos="922020" algn="l"/>
                        </a:tabLst>
                      </a:pPr>
                      <a:r>
                        <a:rPr lang="fa-IR" sz="1800">
                          <a:effectLst/>
                        </a:rPr>
                        <a:t>0.43</a:t>
                      </a:r>
                      <a:endParaRPr lang="en-US" sz="1600">
                        <a:effectLst/>
                        <a:latin typeface="Calibri"/>
                        <a:ea typeface="Calibri"/>
                        <a:cs typeface="Arial"/>
                      </a:endParaRPr>
                    </a:p>
                  </a:txBody>
                  <a:tcPr marL="68580" marR="68580" marT="0" marB="0"/>
                </a:tc>
                <a:extLst>
                  <a:ext uri="{0D108BD9-81ED-4DB2-BD59-A6C34878D82A}">
                    <a16:rowId xmlns:a16="http://schemas.microsoft.com/office/drawing/2014/main" xmlns="" val="10002"/>
                  </a:ext>
                </a:extLst>
              </a:tr>
              <a:tr h="112395">
                <a:tc vMerge="1">
                  <a:txBody>
                    <a:bodyPr/>
                    <a:lstStyle/>
                    <a:p>
                      <a:pPr rtl="1"/>
                      <a:endParaRPr lang="fa-IR"/>
                    </a:p>
                  </a:txBody>
                  <a:tcPr/>
                </a:tc>
                <a:tc>
                  <a:txBody>
                    <a:bodyPr/>
                    <a:lstStyle/>
                    <a:p>
                      <a:pPr algn="ctr" rtl="1">
                        <a:lnSpc>
                          <a:spcPct val="115000"/>
                        </a:lnSpc>
                        <a:spcAft>
                          <a:spcPts val="0"/>
                        </a:spcAft>
                        <a:tabLst>
                          <a:tab pos="922020" algn="l"/>
                        </a:tabLst>
                      </a:pPr>
                      <a:r>
                        <a:rPr lang="fa-IR" sz="1800">
                          <a:effectLst/>
                        </a:rPr>
                        <a:t>حساس</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47.82</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15.30</a:t>
                      </a:r>
                      <a:endParaRPr lang="en-US" sz="1600">
                        <a:effectLst/>
                        <a:latin typeface="Calibri"/>
                        <a:ea typeface="Calibri"/>
                        <a:cs typeface="Arial"/>
                      </a:endParaRPr>
                    </a:p>
                  </a:txBody>
                  <a:tcPr marL="68580" marR="68580" marT="0" marB="0"/>
                </a:tc>
                <a:tc vMerge="1">
                  <a:txBody>
                    <a:bodyPr/>
                    <a:lstStyle/>
                    <a:p>
                      <a:pPr rtl="1"/>
                      <a:endParaRPr lang="fa-IR"/>
                    </a:p>
                  </a:txBody>
                  <a:tcPr/>
                </a:tc>
                <a:extLst>
                  <a:ext uri="{0D108BD9-81ED-4DB2-BD59-A6C34878D82A}">
                    <a16:rowId xmlns:a16="http://schemas.microsoft.com/office/drawing/2014/main" xmlns="" val="10003"/>
                  </a:ext>
                </a:extLst>
              </a:tr>
              <a:tr h="127000">
                <a:tc rowSpan="2">
                  <a:txBody>
                    <a:bodyPr/>
                    <a:lstStyle/>
                    <a:p>
                      <a:pPr algn="ctr" rtl="1">
                        <a:lnSpc>
                          <a:spcPct val="115000"/>
                        </a:lnSpc>
                        <a:spcAft>
                          <a:spcPts val="0"/>
                        </a:spcAft>
                        <a:tabLst>
                          <a:tab pos="922020" algn="l"/>
                        </a:tabLst>
                      </a:pPr>
                      <a:r>
                        <a:rPr lang="fa-IR" sz="1800">
                          <a:effectLst/>
                        </a:rPr>
                        <a:t>آموکسی سیلین</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مقاوم</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44.07</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12.19</a:t>
                      </a:r>
                      <a:endParaRPr lang="en-US" sz="1600">
                        <a:effectLst/>
                        <a:latin typeface="Calibri"/>
                        <a:ea typeface="Calibri"/>
                        <a:cs typeface="Arial"/>
                      </a:endParaRPr>
                    </a:p>
                  </a:txBody>
                  <a:tcPr marL="68580" marR="68580" marT="0" marB="0"/>
                </a:tc>
                <a:tc rowSpan="2">
                  <a:txBody>
                    <a:bodyPr/>
                    <a:lstStyle/>
                    <a:p>
                      <a:pPr algn="ctr" rtl="1">
                        <a:lnSpc>
                          <a:spcPct val="115000"/>
                        </a:lnSpc>
                        <a:spcAft>
                          <a:spcPts val="0"/>
                        </a:spcAft>
                        <a:tabLst>
                          <a:tab pos="922020" algn="l"/>
                        </a:tabLst>
                      </a:pPr>
                      <a:r>
                        <a:rPr lang="fa-IR" sz="1800">
                          <a:effectLst/>
                        </a:rPr>
                        <a:t>0.57</a:t>
                      </a:r>
                      <a:endParaRPr lang="en-US" sz="1600">
                        <a:effectLst/>
                        <a:latin typeface="Calibri"/>
                        <a:ea typeface="Calibri"/>
                        <a:cs typeface="Arial"/>
                      </a:endParaRPr>
                    </a:p>
                  </a:txBody>
                  <a:tcPr marL="68580" marR="68580" marT="0" marB="0"/>
                </a:tc>
                <a:extLst>
                  <a:ext uri="{0D108BD9-81ED-4DB2-BD59-A6C34878D82A}">
                    <a16:rowId xmlns:a16="http://schemas.microsoft.com/office/drawing/2014/main" xmlns="" val="10004"/>
                  </a:ext>
                </a:extLst>
              </a:tr>
              <a:tr h="112395">
                <a:tc vMerge="1">
                  <a:txBody>
                    <a:bodyPr/>
                    <a:lstStyle/>
                    <a:p>
                      <a:pPr rtl="1"/>
                      <a:endParaRPr lang="fa-IR"/>
                    </a:p>
                  </a:txBody>
                  <a:tcPr/>
                </a:tc>
                <a:tc>
                  <a:txBody>
                    <a:bodyPr/>
                    <a:lstStyle/>
                    <a:p>
                      <a:pPr algn="ctr" rtl="1">
                        <a:lnSpc>
                          <a:spcPct val="115000"/>
                        </a:lnSpc>
                        <a:spcAft>
                          <a:spcPts val="0"/>
                        </a:spcAft>
                        <a:tabLst>
                          <a:tab pos="922020" algn="l"/>
                        </a:tabLst>
                      </a:pPr>
                      <a:r>
                        <a:rPr lang="fa-IR" sz="1800">
                          <a:effectLst/>
                        </a:rPr>
                        <a:t>حساس</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46.27</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11.95</a:t>
                      </a:r>
                      <a:endParaRPr lang="en-US" sz="1600">
                        <a:effectLst/>
                        <a:latin typeface="Calibri"/>
                        <a:ea typeface="Calibri"/>
                        <a:cs typeface="Arial"/>
                      </a:endParaRPr>
                    </a:p>
                  </a:txBody>
                  <a:tcPr marL="68580" marR="68580" marT="0" marB="0"/>
                </a:tc>
                <a:tc vMerge="1">
                  <a:txBody>
                    <a:bodyPr/>
                    <a:lstStyle/>
                    <a:p>
                      <a:pPr rtl="1"/>
                      <a:endParaRPr lang="fa-IR"/>
                    </a:p>
                  </a:txBody>
                  <a:tcPr/>
                </a:tc>
                <a:extLst>
                  <a:ext uri="{0D108BD9-81ED-4DB2-BD59-A6C34878D82A}">
                    <a16:rowId xmlns:a16="http://schemas.microsoft.com/office/drawing/2014/main" xmlns="" val="10005"/>
                  </a:ext>
                </a:extLst>
              </a:tr>
              <a:tr h="127000">
                <a:tc rowSpan="2">
                  <a:txBody>
                    <a:bodyPr/>
                    <a:lstStyle/>
                    <a:p>
                      <a:pPr algn="ctr" rtl="1">
                        <a:lnSpc>
                          <a:spcPct val="115000"/>
                        </a:lnSpc>
                        <a:spcAft>
                          <a:spcPts val="0"/>
                        </a:spcAft>
                        <a:tabLst>
                          <a:tab pos="922020" algn="l"/>
                        </a:tabLst>
                      </a:pPr>
                      <a:r>
                        <a:rPr lang="fa-IR" sz="1800">
                          <a:effectLst/>
                        </a:rPr>
                        <a:t>تتراسایکلین</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مقاوم</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43.4</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9.15</a:t>
                      </a:r>
                      <a:endParaRPr lang="en-US" sz="1600">
                        <a:effectLst/>
                        <a:latin typeface="Calibri"/>
                        <a:ea typeface="Calibri"/>
                        <a:cs typeface="Arial"/>
                      </a:endParaRPr>
                    </a:p>
                  </a:txBody>
                  <a:tcPr marL="68580" marR="68580" marT="0" marB="0"/>
                </a:tc>
                <a:tc rowSpan="2">
                  <a:txBody>
                    <a:bodyPr/>
                    <a:lstStyle/>
                    <a:p>
                      <a:pPr algn="ctr" rtl="1">
                        <a:lnSpc>
                          <a:spcPct val="115000"/>
                        </a:lnSpc>
                        <a:spcAft>
                          <a:spcPts val="0"/>
                        </a:spcAft>
                        <a:tabLst>
                          <a:tab pos="922020" algn="l"/>
                        </a:tabLst>
                      </a:pPr>
                      <a:r>
                        <a:rPr lang="fa-IR" sz="1800">
                          <a:effectLst/>
                        </a:rPr>
                        <a:t>0.37</a:t>
                      </a:r>
                      <a:endParaRPr lang="en-US" sz="1600">
                        <a:effectLst/>
                        <a:latin typeface="Calibri"/>
                        <a:ea typeface="Calibri"/>
                        <a:cs typeface="Arial"/>
                      </a:endParaRPr>
                    </a:p>
                  </a:txBody>
                  <a:tcPr marL="68580" marR="68580" marT="0" marB="0"/>
                </a:tc>
                <a:extLst>
                  <a:ext uri="{0D108BD9-81ED-4DB2-BD59-A6C34878D82A}">
                    <a16:rowId xmlns:a16="http://schemas.microsoft.com/office/drawing/2014/main" xmlns="" val="10006"/>
                  </a:ext>
                </a:extLst>
              </a:tr>
              <a:tr h="112395">
                <a:tc vMerge="1">
                  <a:txBody>
                    <a:bodyPr/>
                    <a:lstStyle/>
                    <a:p>
                      <a:pPr rtl="1"/>
                      <a:endParaRPr lang="fa-IR"/>
                    </a:p>
                  </a:txBody>
                  <a:tcPr/>
                </a:tc>
                <a:tc>
                  <a:txBody>
                    <a:bodyPr/>
                    <a:lstStyle/>
                    <a:p>
                      <a:pPr algn="ctr" rtl="1">
                        <a:lnSpc>
                          <a:spcPct val="115000"/>
                        </a:lnSpc>
                        <a:spcAft>
                          <a:spcPts val="0"/>
                        </a:spcAft>
                        <a:tabLst>
                          <a:tab pos="922020" algn="l"/>
                        </a:tabLst>
                      </a:pPr>
                      <a:r>
                        <a:rPr lang="fa-IR" sz="1800">
                          <a:effectLst/>
                        </a:rPr>
                        <a:t>حساس</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a:effectLst/>
                        </a:rPr>
                        <a:t>46.68</a:t>
                      </a:r>
                      <a:endParaRPr lang="en-US" sz="1600">
                        <a:effectLst/>
                        <a:latin typeface="Calibri"/>
                        <a:ea typeface="Calibri"/>
                        <a:cs typeface="Arial"/>
                      </a:endParaRPr>
                    </a:p>
                  </a:txBody>
                  <a:tcPr marL="68580" marR="68580" marT="0" marB="0"/>
                </a:tc>
                <a:tc>
                  <a:txBody>
                    <a:bodyPr/>
                    <a:lstStyle/>
                    <a:p>
                      <a:pPr algn="ctr" rtl="1">
                        <a:lnSpc>
                          <a:spcPct val="115000"/>
                        </a:lnSpc>
                        <a:spcAft>
                          <a:spcPts val="0"/>
                        </a:spcAft>
                        <a:tabLst>
                          <a:tab pos="922020" algn="l"/>
                        </a:tabLst>
                      </a:pPr>
                      <a:r>
                        <a:rPr lang="fa-IR" sz="1800" dirty="0">
                          <a:effectLst/>
                        </a:rPr>
                        <a:t>12.93</a:t>
                      </a:r>
                      <a:endParaRPr lang="en-US" sz="1600" dirty="0">
                        <a:effectLst/>
                        <a:latin typeface="Calibri"/>
                        <a:ea typeface="Calibri"/>
                        <a:cs typeface="Arial"/>
                      </a:endParaRPr>
                    </a:p>
                  </a:txBody>
                  <a:tcPr marL="68580" marR="68580" marT="0" marB="0"/>
                </a:tc>
                <a:tc vMerge="1">
                  <a:txBody>
                    <a:bodyPr/>
                    <a:lstStyle/>
                    <a:p>
                      <a:pPr rtl="1"/>
                      <a:endParaRPr lang="fa-IR"/>
                    </a:p>
                  </a:txBody>
                  <a:tcPr/>
                </a:tc>
                <a:extLst>
                  <a:ext uri="{0D108BD9-81ED-4DB2-BD59-A6C34878D82A}">
                    <a16:rowId xmlns:a16="http://schemas.microsoft.com/office/drawing/2014/main" xmlns="" val="10007"/>
                  </a:ext>
                </a:extLst>
              </a:tr>
            </a:tbl>
          </a:graphicData>
        </a:graphic>
      </p:graphicFrame>
      <p:sp>
        <p:nvSpPr>
          <p:cNvPr id="3" name="Rectangle 1"/>
          <p:cNvSpPr>
            <a:spLocks noChangeArrowheads="1"/>
          </p:cNvSpPr>
          <p:nvPr/>
        </p:nvSpPr>
        <p:spPr bwMode="auto">
          <a:xfrm>
            <a:off x="2628881" y="421548"/>
            <a:ext cx="639790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922338" algn="l"/>
              </a:tabLst>
            </a:pPr>
            <a:r>
              <a:rPr kumimoji="0" lang="fa-IR" sz="2000" b="1" i="0" u="none" strike="noStrike" cap="none" normalizeH="0" baseline="0">
                <a:ln>
                  <a:noFill/>
                </a:ln>
                <a:solidFill>
                  <a:schemeClr val="tx1"/>
                </a:solidFill>
                <a:effectLst/>
                <a:latin typeface="Calibri" pitchFamily="34" charset="0"/>
                <a:ea typeface="Calibri" pitchFamily="34" charset="0"/>
                <a:cs typeface="B Nazanin" pitchFamily="2" charset="-78"/>
              </a:rPr>
              <a:t>میانگین سن با مقاومت یا حساسیت نمونه ها بر حسب نوع آنتی بیوتیک</a:t>
            </a:r>
            <a:endParaRPr kumimoji="0" lang="en-US" sz="20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22338" algn="l"/>
              </a:tabLst>
            </a:pPr>
            <a:endParaRPr kumimoji="0" lang="en-US" sz="32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47752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052736"/>
            <a:ext cx="10972800" cy="1143000"/>
          </a:xfrm>
        </p:spPr>
        <p:txBody>
          <a:bodyPr>
            <a:normAutofit fontScale="90000"/>
          </a:bodyPr>
          <a:lstStyle/>
          <a:p>
            <a:pPr marL="0" indent="0" algn="ctr">
              <a:buNone/>
            </a:pPr>
            <a:r>
              <a:rPr lang="en-US" b="1" dirty="0">
                <a:solidFill>
                  <a:schemeClr val="tx1"/>
                </a:solidFill>
                <a:latin typeface="+mn-lt"/>
              </a:rPr>
              <a:t>Discussion</a:t>
            </a:r>
            <a:br>
              <a:rPr lang="en-US" b="1" dirty="0">
                <a:solidFill>
                  <a:schemeClr val="tx1"/>
                </a:solidFill>
                <a:latin typeface="+mn-lt"/>
              </a:rPr>
            </a:br>
            <a:endParaRPr lang="fa-IR" b="1" dirty="0">
              <a:solidFill>
                <a:schemeClr val="tx1"/>
              </a:solidFill>
              <a:latin typeface="+mn-lt"/>
            </a:endParaRPr>
          </a:p>
        </p:txBody>
      </p:sp>
      <p:pic>
        <p:nvPicPr>
          <p:cNvPr id="4" name="12248180_10156282676975343_9005586043058136834_o.jpg"/>
          <p:cNvPicPr>
            <a:picLocks noGrp="1" noChangeAspect="1"/>
          </p:cNvPicPr>
          <p:nvPr>
            <p:ph idx="1"/>
          </p:nvPr>
        </p:nvPicPr>
        <p:blipFill>
          <a:blip r:embed="rId3" cstate="print"/>
          <a:stretch>
            <a:fillRect/>
          </a:stretch>
        </p:blipFill>
        <p:spPr>
          <a:xfrm>
            <a:off x="1893426" y="2250831"/>
            <a:ext cx="9018690" cy="3634154"/>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5" name="Slide Number Placeholder 4"/>
          <p:cNvSpPr>
            <a:spLocks noGrp="1"/>
          </p:cNvSpPr>
          <p:nvPr>
            <p:ph type="sldNum" sz="quarter" idx="12"/>
          </p:nvPr>
        </p:nvSpPr>
        <p:spPr/>
        <p:txBody>
          <a:bodyPr/>
          <a:lstStyle/>
          <a:p>
            <a:fld id="{D5BBC35B-A44B-4119-B8DA-DE9E3DFADA20}" type="slidenum">
              <a:rPr kumimoji="0" lang="en-US" smtClean="0"/>
              <a:pPr/>
              <a:t>34</a:t>
            </a:fld>
            <a:endParaRPr kumimoji="0" lang="en-US"/>
          </a:p>
        </p:txBody>
      </p:sp>
    </p:spTree>
    <p:extLst>
      <p:ext uri="{BB962C8B-B14F-4D97-AF65-F5344CB8AC3E}">
        <p14:creationId xmlns:p14="http://schemas.microsoft.com/office/powerpoint/2010/main" val="2618174416"/>
      </p:ext>
    </p:extLst>
  </p:cSld>
  <p:clrMapOvr>
    <a:masterClrMapping/>
  </p:clrMapOvr>
  <p:transition spd="med">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553" y="1318846"/>
            <a:ext cx="10660185" cy="4261339"/>
          </a:xfrm>
        </p:spPr>
        <p:txBody>
          <a:bodyPr>
            <a:noAutofit/>
          </a:bodyPr>
          <a:lstStyle/>
          <a:p>
            <a:pPr algn="just">
              <a:lnSpc>
                <a:spcPct val="200000"/>
              </a:lnSpc>
            </a:pPr>
            <a:r>
              <a:rPr lang="fa-IR" sz="2000" dirty="0">
                <a:cs typeface="+mj-cs"/>
              </a:rPr>
              <a:t> نتایج نشان داد بالاترین مقاومت مربوط به آنتی بیوتیک مترونیدازول با 100 درصد مقاومت و کمترین مقاومت مربوط به آنتی بیوتیک تتراسایکلین با 26 درصد مقاومت بود . نتایج مطالعه </a:t>
            </a:r>
            <a:r>
              <a:rPr lang="en-US" sz="2000" dirty="0" err="1">
                <a:cs typeface="+mj-cs"/>
              </a:rPr>
              <a:t>Shetty</a:t>
            </a:r>
            <a:r>
              <a:rPr lang="en-US" sz="2000" dirty="0">
                <a:cs typeface="+mj-cs"/>
              </a:rPr>
              <a:t> </a:t>
            </a:r>
            <a:r>
              <a:rPr lang="fa-IR" sz="2000" dirty="0">
                <a:cs typeface="+mj-cs"/>
              </a:rPr>
              <a:t> و همکاران(2019) نشان داد 81 درصد نمونه ها نسبت به مترونیدازول مقاوم بودند. اما در مطالعه خادمی و همکاران(2015) متوسط مقاومت به مترونیدازول 61.6درصد گزارش شده بود .  </a:t>
            </a:r>
            <a:r>
              <a:rPr lang="en-US" sz="2000" dirty="0" err="1">
                <a:cs typeface="+mj-cs"/>
              </a:rPr>
              <a:t>Piccolomini</a:t>
            </a:r>
            <a:r>
              <a:rPr lang="en-US" sz="2000" dirty="0">
                <a:cs typeface="+mj-cs"/>
              </a:rPr>
              <a:t>  </a:t>
            </a:r>
            <a:r>
              <a:rPr lang="fa-IR" sz="2000" dirty="0">
                <a:cs typeface="+mj-cs"/>
              </a:rPr>
              <a:t>(2001)  به نقش کمرنگ مترونیدازول و ثابت نگه داشتن تعداد باکتری ها اشاره کرده است. در مطالعه </a:t>
            </a:r>
            <a:r>
              <a:rPr lang="en-US" sz="2000" dirty="0" err="1">
                <a:cs typeface="+mj-cs"/>
              </a:rPr>
              <a:t>Siavashi</a:t>
            </a:r>
            <a:r>
              <a:rPr lang="fa-IR" sz="2000" dirty="0">
                <a:cs typeface="+mj-cs"/>
              </a:rPr>
              <a:t> و همکاران، </a:t>
            </a:r>
            <a:r>
              <a:rPr lang="en-US" sz="2000" dirty="0" err="1">
                <a:cs typeface="+mj-cs"/>
              </a:rPr>
              <a:t>Savari</a:t>
            </a:r>
            <a:r>
              <a:rPr lang="fa-IR" sz="2000" dirty="0">
                <a:cs typeface="+mj-cs"/>
              </a:rPr>
              <a:t> و همکارن و </a:t>
            </a:r>
            <a:r>
              <a:rPr lang="en-US" sz="2000" dirty="0" err="1">
                <a:cs typeface="+mj-cs"/>
              </a:rPr>
              <a:t>Rafeey</a:t>
            </a:r>
            <a:r>
              <a:rPr lang="fa-IR" sz="2000" dirty="0">
                <a:cs typeface="+mj-cs"/>
              </a:rPr>
              <a:t> و همکاران میزان مقاومت به مترونیدازول بتدرتیب 95% ،71% و 54.16% گزارش شد نتایج مطالعه حاضر و مطالعات انجام شده نشان از عدم تأثیر مترونیدازول بر باکتری هلیکوباکترپیلوری دارد . </a:t>
            </a:r>
            <a:endParaRPr lang="en-US" sz="2000" dirty="0">
              <a:cs typeface="+mj-cs"/>
            </a:endParaRPr>
          </a:p>
          <a:p>
            <a:pPr algn="just">
              <a:lnSpc>
                <a:spcPct val="200000"/>
              </a:lnSpc>
            </a:pPr>
            <a:endParaRPr lang="fa-IR" sz="2000" dirty="0">
              <a:cs typeface="+mj-cs"/>
            </a:endParaRPr>
          </a:p>
        </p:txBody>
      </p:sp>
    </p:spTree>
    <p:extLst>
      <p:ext uri="{BB962C8B-B14F-4D97-AF65-F5344CB8AC3E}">
        <p14:creationId xmlns:p14="http://schemas.microsoft.com/office/powerpoint/2010/main" val="1527254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831" y="1412631"/>
            <a:ext cx="10808676" cy="3886200"/>
          </a:xfrm>
        </p:spPr>
        <p:txBody>
          <a:bodyPr>
            <a:noAutofit/>
          </a:bodyPr>
          <a:lstStyle/>
          <a:p>
            <a:pPr algn="just">
              <a:lnSpc>
                <a:spcPct val="150000"/>
              </a:lnSpc>
            </a:pPr>
            <a:r>
              <a:rPr lang="fa-IR" dirty="0">
                <a:cs typeface="+mj-cs"/>
              </a:rPr>
              <a:t>پس از مترونیدازول کلایترومایسین 56% مقام گزارش شد . عبدی و همکاران(2017) مقاومت</a:t>
            </a:r>
            <a:r>
              <a:rPr lang="fa-IR" i="1" dirty="0">
                <a:cs typeface="+mj-cs"/>
              </a:rPr>
              <a:t> هلیکوباکتر</a:t>
            </a:r>
            <a:r>
              <a:rPr lang="fa-IR" dirty="0">
                <a:cs typeface="+mj-cs"/>
              </a:rPr>
              <a:t> در برابرآنتی بیوتیک مقاومت شدید باکتری به کلاریترومایسین را تایید کردند.  میزان مقاومت به کلاریترومایسین در کشورهای پرتغال،کره جنوبی، چین  و ایران میزان مقاومت حداکثر 20درصد بود ولی در آلمان 58درصد و ایتالیا32درصد گزارش شده است .</a:t>
            </a:r>
            <a:endParaRPr lang="en-US" dirty="0">
              <a:cs typeface="+mj-cs"/>
            </a:endParaRPr>
          </a:p>
        </p:txBody>
      </p:sp>
    </p:spTree>
    <p:extLst>
      <p:ext uri="{BB962C8B-B14F-4D97-AF65-F5344CB8AC3E}">
        <p14:creationId xmlns:p14="http://schemas.microsoft.com/office/powerpoint/2010/main" val="3531457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5999" y="656492"/>
            <a:ext cx="10660185" cy="5181600"/>
          </a:xfrm>
        </p:spPr>
        <p:txBody>
          <a:bodyPr>
            <a:normAutofit fontScale="85000" lnSpcReduction="10000"/>
          </a:bodyPr>
          <a:lstStyle/>
          <a:p>
            <a:pPr algn="just">
              <a:lnSpc>
                <a:spcPct val="170000"/>
              </a:lnSpc>
            </a:pPr>
            <a:r>
              <a:rPr lang="fa-IR" dirty="0">
                <a:cs typeface="+mj-cs"/>
              </a:rPr>
              <a:t>در مطالعه حاضر مقاومت تتراسایکلین 26درصد و آموکسی سیلین 30درصد بود که با مطالعه عبدی و همکاران همخوانی داشت . در مطالعه عبدی نیز بعد از تتراسایکلین عملکرد آموکسی سیلین در زمینه مقاومت آنتی بیوتیکی نیز قابل تحسین بود  در مطالعه صانعی وهمکاران(2018)مقاومت  </a:t>
            </a:r>
            <a:r>
              <a:rPr lang="fa-IR" i="1" dirty="0">
                <a:cs typeface="+mj-cs"/>
              </a:rPr>
              <a:t>هلیکوباکتر پیلوری</a:t>
            </a:r>
            <a:r>
              <a:rPr lang="fa-IR" dirty="0">
                <a:cs typeface="+mj-cs"/>
              </a:rPr>
              <a:t> در برابر آنتی بیوتیکها به ترتیب در مترونیدازول (79.4درصد)  ، تتراسایکلین (38.5درصد) ،کلاریترومایسین (34.4درصد)  ، آموکسی سیلین (27.1درصد) وسیپروفلوکساسین (46.8درصد) بود .  مطالعات انجام شده در آرژانتین، ژاپن، بلغارستان،مکزیک، فرانسه،ایتالیا ، نیوزیلند میزان مقاومت به آموکسی سیلین را صفر رصد نشان داده اند . اما در عربستان این مقاومت4%، برزیل29%و در چین 71.9%  گزارش شده است . در مطالعه ای که محمدی و همکاران در تهران انجام داده اند مقاومت به آموکسی سیلین 1.7درصد نشان داده شد که نسبت به مطالعه ما بسیار پایین است.</a:t>
            </a:r>
          </a:p>
        </p:txBody>
      </p:sp>
    </p:spTree>
    <p:extLst>
      <p:ext uri="{BB962C8B-B14F-4D97-AF65-F5344CB8AC3E}">
        <p14:creationId xmlns:p14="http://schemas.microsoft.com/office/powerpoint/2010/main" val="1297625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1389184"/>
            <a:ext cx="10058400" cy="3886200"/>
          </a:xfrm>
        </p:spPr>
        <p:txBody>
          <a:bodyPr>
            <a:normAutofit fontScale="85000" lnSpcReduction="20000"/>
          </a:bodyPr>
          <a:lstStyle/>
          <a:p>
            <a:pPr algn="just">
              <a:lnSpc>
                <a:spcPct val="170000"/>
              </a:lnSpc>
            </a:pPr>
            <a:r>
              <a:rPr lang="fa-IR" dirty="0">
                <a:cs typeface="+mj-cs"/>
              </a:rPr>
              <a:t>در مطالعه </a:t>
            </a:r>
            <a:r>
              <a:rPr lang="en-US" i="1" dirty="0" err="1">
                <a:cs typeface="+mj-cs"/>
              </a:rPr>
              <a:t>Kocsmar</a:t>
            </a:r>
            <a:r>
              <a:rPr lang="fa-IR" dirty="0">
                <a:cs typeface="+mj-cs"/>
              </a:rPr>
              <a:t> و همکاران (2019) </a:t>
            </a:r>
            <a:r>
              <a:rPr lang="ar-SA" dirty="0">
                <a:cs typeface="+mj-cs"/>
              </a:rPr>
              <a:t>میزان مقاومت کلی23.9درصد(73 مورد) ، متشکل از 35 مورد (</a:t>
            </a:r>
            <a:r>
              <a:rPr lang="fa-IR" dirty="0">
                <a:cs typeface="+mj-cs"/>
              </a:rPr>
              <a:t>11.5</a:t>
            </a:r>
            <a:r>
              <a:rPr lang="ar-SA" dirty="0">
                <a:cs typeface="+mj-cs"/>
              </a:rPr>
              <a:t>درصد)</a:t>
            </a:r>
            <a:r>
              <a:rPr lang="ar-SA" i="1" dirty="0">
                <a:cs typeface="+mj-cs"/>
              </a:rPr>
              <a:t> </a:t>
            </a:r>
            <a:r>
              <a:rPr lang="ar-SA" dirty="0">
                <a:cs typeface="+mj-cs"/>
              </a:rPr>
              <a:t>همورسیستنس و 38 مورد (</a:t>
            </a:r>
            <a:r>
              <a:rPr lang="fa-IR" dirty="0">
                <a:cs typeface="+mj-cs"/>
              </a:rPr>
              <a:t>12.5</a:t>
            </a:r>
            <a:r>
              <a:rPr lang="ar-SA" dirty="0">
                <a:cs typeface="+mj-cs"/>
              </a:rPr>
              <a:t>درصد) هتروزیستنس. 35 بیمار حداقل یک قسمت بیوپسی داشتند که در آن باکتریهای حساس و مقاوم به طور همزمان وجود داشتند</a:t>
            </a:r>
            <a:r>
              <a:rPr lang="en-US" i="1" dirty="0">
                <a:cs typeface="+mj-cs"/>
              </a:rPr>
              <a:t>. </a:t>
            </a:r>
            <a:r>
              <a:rPr lang="ar-SA" dirty="0">
                <a:cs typeface="+mj-cs"/>
              </a:rPr>
              <a:t>از این زیرمجموعه ، 20 مورد عدم مقاومت داخلی در هر دو قسمت را نشان داد. تلاش های قبلی برای ریشه کن سازی مبتنی بر</a:t>
            </a:r>
            <a:r>
              <a:rPr lang="en-US" i="1" dirty="0">
                <a:cs typeface="+mj-cs"/>
              </a:rPr>
              <a:t> </a:t>
            </a:r>
            <a:r>
              <a:rPr lang="en-US" i="1" dirty="0" err="1">
                <a:cs typeface="+mj-cs"/>
              </a:rPr>
              <a:t>Cla</a:t>
            </a:r>
            <a:r>
              <a:rPr lang="en-US" i="1" dirty="0">
                <a:cs typeface="+mj-cs"/>
              </a:rPr>
              <a:t> </a:t>
            </a:r>
            <a:r>
              <a:rPr lang="ar-SA" dirty="0">
                <a:cs typeface="+mj-cs"/>
              </a:rPr>
              <a:t>در موارد همورسیتنس بیشتر از موارد حساس و عدم مقاومت بود (به ترتیب</a:t>
            </a:r>
            <a:r>
              <a:rPr lang="en-US" i="1" dirty="0">
                <a:cs typeface="+mj-cs"/>
              </a:rPr>
              <a:t> P &lt;0.001</a:t>
            </a:r>
            <a:r>
              <a:rPr lang="ar-SA" dirty="0">
                <a:cs typeface="+mj-cs"/>
              </a:rPr>
              <a:t> ، </a:t>
            </a:r>
            <a:r>
              <a:rPr lang="en-US" i="1" dirty="0">
                <a:cs typeface="+mj-cs"/>
              </a:rPr>
              <a:t>P &lt;0.001</a:t>
            </a:r>
            <a:r>
              <a:rPr lang="ar-SA" dirty="0">
                <a:cs typeface="+mj-cs"/>
              </a:rPr>
              <a:t> ) درمان ترکیبی با کلاریترومایسین در مقایسه با موارد حساس ، عفونت های ضد مقاومت را با سرعت قابل توجه پایین تری ریشه کن کرد ، و نسبت به همورسیستنس (</a:t>
            </a:r>
            <a:r>
              <a:rPr lang="fa-IR" dirty="0">
                <a:cs typeface="+mj-cs"/>
              </a:rPr>
              <a:t>0.03</a:t>
            </a:r>
            <a:r>
              <a:rPr lang="en-US" i="1" dirty="0">
                <a:cs typeface="+mj-cs"/>
              </a:rPr>
              <a:t>P = </a:t>
            </a:r>
            <a:r>
              <a:rPr lang="ar-SA" dirty="0">
                <a:cs typeface="+mj-cs"/>
              </a:rPr>
              <a:t>) موثر تر بود</a:t>
            </a:r>
            <a:r>
              <a:rPr lang="fa-IR" dirty="0">
                <a:cs typeface="+mj-cs"/>
              </a:rPr>
              <a:t>.</a:t>
            </a:r>
          </a:p>
        </p:txBody>
      </p:sp>
    </p:spTree>
    <p:extLst>
      <p:ext uri="{BB962C8B-B14F-4D97-AF65-F5344CB8AC3E}">
        <p14:creationId xmlns:p14="http://schemas.microsoft.com/office/powerpoint/2010/main" val="2600222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169" y="515815"/>
            <a:ext cx="10925908" cy="4994031"/>
          </a:xfrm>
        </p:spPr>
        <p:txBody>
          <a:bodyPr>
            <a:noAutofit/>
          </a:bodyPr>
          <a:lstStyle/>
          <a:p>
            <a:pPr algn="just">
              <a:lnSpc>
                <a:spcPct val="150000"/>
              </a:lnSpc>
            </a:pPr>
            <a:r>
              <a:rPr lang="fa-IR" sz="2000" dirty="0">
                <a:cs typeface="+mj-cs"/>
              </a:rPr>
              <a:t>نتایج نشان داد  مقاومت یا حساسیت به کلاریترومایسین با جنسیت ارتباط دارد به طوری که باکتری در نمونه مردان  مقاومت بیشتر و در نمونه  زنان حساسیت بیشتر نسبت به این آنتی بیوتیک نشان داد . در سایر آنتی بیوتیک ها ارتباط آماری معنی دار گزارش نشد (</a:t>
            </a:r>
            <a:r>
              <a:rPr lang="en-US" sz="2000" dirty="0">
                <a:cs typeface="+mj-cs"/>
              </a:rPr>
              <a:t>p&gt;0.05</a:t>
            </a:r>
            <a:r>
              <a:rPr lang="fa-IR" sz="2000" dirty="0">
                <a:cs typeface="+mj-cs"/>
              </a:rPr>
              <a:t>) . </a:t>
            </a:r>
            <a:endParaRPr lang="en-US" sz="2000" dirty="0">
              <a:cs typeface="+mj-cs"/>
            </a:endParaRPr>
          </a:p>
          <a:p>
            <a:pPr algn="just">
              <a:lnSpc>
                <a:spcPct val="150000"/>
              </a:lnSpc>
            </a:pPr>
            <a:r>
              <a:rPr lang="fa-IR" sz="2000" dirty="0">
                <a:cs typeface="+mj-cs"/>
              </a:rPr>
              <a:t>در مطالعه حاضر مقاومت به مترونیدازول در زنان 66% و در مردان 44% گزارش شد . در مطالعه فلاحی و همکاران مقاومت به مترونیدازول در زنان 54درصد و در مردان 46% بوده است. این میزان در مناطق مختلف جغرافیایی بین80-10% متفاوت است. میزان مقاومت در بیماران مورد پژوهش در زان شایع تر از مردان است که احتمالاً شیوع بالای مقاومت به این آنتی بیوتیک در کشور ما و برخی دیگر از کشورهای آسیایی به علت مصرف زیاد این دارو برای درمان عفونت های ژنیکولوژیک در زنان است و جایگزینی آن با سایر انتی بیوتیکها در رژیم های درمانی امری ضروری است .</a:t>
            </a:r>
          </a:p>
          <a:p>
            <a:pPr algn="just">
              <a:lnSpc>
                <a:spcPct val="150000"/>
              </a:lnSpc>
            </a:pPr>
            <a:r>
              <a:rPr lang="fa-IR" sz="2000" dirty="0">
                <a:cs typeface="+mj-cs"/>
              </a:rPr>
              <a:t>نتایج نشان داد مقاومت یا حساسیت به آنتی بیوتیکهای مورد مطالعه  با سن  ارتباط ندارد (</a:t>
            </a:r>
            <a:r>
              <a:rPr lang="en-US" sz="2000" dirty="0">
                <a:cs typeface="+mj-cs"/>
              </a:rPr>
              <a:t>p&gt;0.05</a:t>
            </a:r>
            <a:r>
              <a:rPr lang="fa-IR" sz="2000" dirty="0">
                <a:cs typeface="+mj-cs"/>
              </a:rPr>
              <a:t>) که با مطالعه صانعی و همکاران همخوانی دارد .</a:t>
            </a:r>
          </a:p>
        </p:txBody>
      </p:sp>
    </p:spTree>
    <p:extLst>
      <p:ext uri="{BB962C8B-B14F-4D97-AF65-F5344CB8AC3E}">
        <p14:creationId xmlns:p14="http://schemas.microsoft.com/office/powerpoint/2010/main" val="262655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620688"/>
            <a:ext cx="10972800" cy="4973610"/>
          </a:xfrm>
        </p:spPr>
        <p:txBody>
          <a:bodyPr>
            <a:normAutofit/>
          </a:bodyPr>
          <a:lstStyle/>
          <a:p>
            <a:pPr algn="just">
              <a:lnSpc>
                <a:spcPct val="150000"/>
              </a:lnSpc>
            </a:pPr>
            <a:r>
              <a:rPr lang="ar-SA" sz="1800" dirty="0">
                <a:cs typeface="+mj-cs"/>
              </a:rPr>
              <a:t>هلیکو باکتر پیلوری یک  باکتری گرم منفی، میکروائروفیلیک و به عنوان مهمترین عامل ایجاد کننده برخی بیماری های گوارشی مانند التهاب مزمن معده ، زخم معده، سرطان معده و لنفومای بافت لنفوئیدی مخاط معده شناخته شده است. مزمن شدن عفونت در بیش از 10% از بیماران مبتلا به هلیکوباکتر پیلوری منجر به زخم معده و زخم دوازدهه شده و کمتر از 1% به سمت ابتلا به سرطان معده می روند. علاوه بر این ابتلا به بیماری های گوارشی در ارتباط با هلیکوباکتر پیلوری متاثر از چند فاکتور اتیولوژی مختلف از قبیل سویه باکتری ، ژنتیک میزبان و شرایط محیطی می باشد. فاکتور های بیماری زای باکتریایی دارای اهمیت ویژه ای در ابتلا به انواع بیماری گوارشی در جمعیت های مختلف می باشد. از جمله فاکتورهای بیماری زای این باکتری می توان به </a:t>
            </a:r>
            <a:r>
              <a:rPr lang="en-US" sz="1800" dirty="0" err="1">
                <a:cs typeface="+mj-cs"/>
              </a:rPr>
              <a:t>vacA</a:t>
            </a:r>
            <a:r>
              <a:rPr lang="en-US" sz="1800" dirty="0">
                <a:cs typeface="+mj-cs"/>
              </a:rPr>
              <a:t> </a:t>
            </a:r>
            <a:r>
              <a:rPr lang="ar-SA" sz="1800" dirty="0">
                <a:cs typeface="+mj-cs"/>
              </a:rPr>
              <a:t>، </a:t>
            </a:r>
            <a:r>
              <a:rPr lang="en-US" sz="1800" dirty="0" err="1">
                <a:cs typeface="+mj-cs"/>
              </a:rPr>
              <a:t>cagA</a:t>
            </a:r>
            <a:r>
              <a:rPr lang="ar-SA" sz="1800" dirty="0">
                <a:cs typeface="+mj-cs"/>
              </a:rPr>
              <a:t> ، ادهزین ، اوره از ، فلاژل، سیتوتوکسین تولید کننده واکوئل ، سوپر اکسیددسموتازو کاتالاز ، فسفولیپاز</a:t>
            </a:r>
            <a:r>
              <a:rPr lang="en-US" sz="1800" dirty="0">
                <a:cs typeface="+mj-cs"/>
              </a:rPr>
              <a:t>C</a:t>
            </a:r>
            <a:r>
              <a:rPr lang="ar-SA" sz="1800" dirty="0">
                <a:cs typeface="+mj-cs"/>
              </a:rPr>
              <a:t> ،لیپوپلی ساکارید، موسیناز و القای فاکتور های مربوط به میزبان  اشاره نمود </a:t>
            </a:r>
            <a:r>
              <a:rPr lang="fa-IR" sz="1800" dirty="0">
                <a:cs typeface="+mj-cs"/>
              </a:rPr>
              <a:t>.</a:t>
            </a:r>
            <a:endParaRPr lang="en-US" sz="1800" dirty="0">
              <a:cs typeface="+mj-cs"/>
            </a:endParaRP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4</a:t>
            </a:fld>
            <a:endParaRPr kumimoji="0" lang="en-US"/>
          </a:p>
        </p:txBody>
      </p:sp>
    </p:spTree>
    <p:extLst>
      <p:ext uri="{BB962C8B-B14F-4D97-AF65-F5344CB8AC3E}">
        <p14:creationId xmlns:p14="http://schemas.microsoft.com/office/powerpoint/2010/main" val="3497544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3" cstate="print"/>
          <a:stretch>
            <a:fillRect/>
          </a:stretch>
        </p:blipFill>
        <p:spPr>
          <a:xfrm>
            <a:off x="2159564" y="1844824"/>
            <a:ext cx="7296811" cy="3528392"/>
          </a:xfrm>
          <a:prstGeom prst="rect">
            <a:avLst/>
          </a:prstGeom>
        </p:spPr>
      </p:pic>
      <p:sp>
        <p:nvSpPr>
          <p:cNvPr id="3" name="Slide Number Placeholder 2"/>
          <p:cNvSpPr>
            <a:spLocks noGrp="1"/>
          </p:cNvSpPr>
          <p:nvPr>
            <p:ph type="sldNum" sz="quarter" idx="12"/>
          </p:nvPr>
        </p:nvSpPr>
        <p:spPr/>
        <p:txBody>
          <a:bodyPr/>
          <a:lstStyle/>
          <a:p>
            <a:fld id="{D5BBC35B-A44B-4119-B8DA-DE9E3DFADA20}" type="slidenum">
              <a:rPr kumimoji="0" lang="en-US" smtClean="0"/>
              <a:pPr/>
              <a:t>40</a:t>
            </a:fld>
            <a:endParaRPr kumimoji="0" lang="en-US"/>
          </a:p>
        </p:txBody>
      </p:sp>
    </p:spTree>
    <p:extLst>
      <p:ext uri="{BB962C8B-B14F-4D97-AF65-F5344CB8AC3E}">
        <p14:creationId xmlns:p14="http://schemas.microsoft.com/office/powerpoint/2010/main" val="1876318105"/>
      </p:ext>
    </p:extLst>
  </p:cSld>
  <p:clrMapOvr>
    <a:masterClrMapping/>
  </p:clrMapOvr>
  <p:transition spd="slow">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385" y="685800"/>
            <a:ext cx="10832123" cy="5175738"/>
          </a:xfrm>
        </p:spPr>
        <p:txBody>
          <a:bodyPr>
            <a:normAutofit/>
          </a:bodyPr>
          <a:lstStyle/>
          <a:p>
            <a:pPr algn="just">
              <a:lnSpc>
                <a:spcPct val="150000"/>
              </a:lnSpc>
            </a:pPr>
            <a:r>
              <a:rPr lang="fa-IR" dirty="0">
                <a:cs typeface="+mj-cs"/>
              </a:rPr>
              <a:t>نتایج نشان داد بیشترین مقاومت در بین آنتی بیوتیکها مقاومت به مترونیدازول بود که در زنان شایع تر از مردان بود . پس از مترونیدازول هلیکوباکتر پیلوری بیشترین مقاومت به کلایترومایسین  را نشان داد . ولی در مقابل آموکسی سیلین و تتراسایکلین دارای مقاومت کمتری بود . بیمارانی که دارای هتروزیتنس بودند به لووفلوکساسین  مقاومت کمتری نشان دادند. اثر بخشی این آنتی بیوتیک  پس از یک ماه پیگیری مشخص شد لووفلوکساسین عملکرد خوبی داشته است . لذا این آنتی بیوتیک به عنوان داروی موثرتر معرفی شد.</a:t>
            </a:r>
            <a:endParaRPr lang="en-US" dirty="0">
              <a:cs typeface="+mj-cs"/>
            </a:endParaRPr>
          </a:p>
          <a:p>
            <a:pPr algn="just">
              <a:lnSpc>
                <a:spcPct val="150000"/>
              </a:lnSpc>
            </a:pPr>
            <a:endParaRPr lang="fa-IR" dirty="0">
              <a:cs typeface="+mj-cs"/>
            </a:endParaRPr>
          </a:p>
        </p:txBody>
      </p:sp>
    </p:spTree>
    <p:extLst>
      <p:ext uri="{BB962C8B-B14F-4D97-AF65-F5344CB8AC3E}">
        <p14:creationId xmlns:p14="http://schemas.microsoft.com/office/powerpoint/2010/main" val="846515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368" y="750430"/>
            <a:ext cx="8596668" cy="3880773"/>
          </a:xfrm>
        </p:spPr>
        <p:txBody>
          <a:bodyPr>
            <a:noAutofit/>
          </a:bodyPr>
          <a:lstStyle/>
          <a:p>
            <a:pPr algn="just">
              <a:lnSpc>
                <a:spcPct val="150000"/>
              </a:lnSpc>
            </a:pPr>
            <a:r>
              <a:rPr lang="fa-IR" sz="2800" dirty="0">
                <a:cs typeface="B Homa" panose="00000400000000000000" pitchFamily="2" charset="-78"/>
              </a:rPr>
              <a:t>با تشکر از اساتید محترم </a:t>
            </a:r>
          </a:p>
          <a:p>
            <a:pPr algn="just">
              <a:lnSpc>
                <a:spcPct val="150000"/>
              </a:lnSpc>
            </a:pPr>
            <a:r>
              <a:rPr lang="fa-IR" sz="2800" dirty="0">
                <a:cs typeface="B Homa" panose="00000400000000000000" pitchFamily="2" charset="-78"/>
              </a:rPr>
              <a:t>جناب آقای دکتر </a:t>
            </a:r>
          </a:p>
          <a:p>
            <a:pPr algn="just">
              <a:lnSpc>
                <a:spcPct val="150000"/>
              </a:lnSpc>
            </a:pPr>
            <a:r>
              <a:rPr lang="fa-IR" sz="2800" dirty="0">
                <a:cs typeface="B Homa" panose="00000400000000000000" pitchFamily="2" charset="-78"/>
              </a:rPr>
              <a:t>جناب آقای دکتر</a:t>
            </a:r>
          </a:p>
          <a:p>
            <a:pPr algn="just">
              <a:lnSpc>
                <a:spcPct val="150000"/>
              </a:lnSpc>
            </a:pPr>
            <a:r>
              <a:rPr lang="fa-IR" sz="2800" dirty="0">
                <a:cs typeface="B Homa" panose="00000400000000000000" pitchFamily="2" charset="-78"/>
              </a:rPr>
              <a:t>جناب آقای دکتر</a:t>
            </a:r>
          </a:p>
        </p:txBody>
      </p:sp>
    </p:spTree>
    <p:extLst>
      <p:ext uri="{BB962C8B-B14F-4D97-AF65-F5344CB8AC3E}">
        <p14:creationId xmlns:p14="http://schemas.microsoft.com/office/powerpoint/2010/main" val="237338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413" y="620688"/>
            <a:ext cx="10972800" cy="5127848"/>
          </a:xfrm>
        </p:spPr>
        <p:txBody>
          <a:bodyPr>
            <a:normAutofit/>
          </a:bodyPr>
          <a:lstStyle/>
          <a:p>
            <a:pPr algn="just">
              <a:lnSpc>
                <a:spcPct val="150000"/>
              </a:lnSpc>
            </a:pPr>
            <a:r>
              <a:rPr lang="ar-SA" sz="1800" dirty="0">
                <a:cs typeface="+mj-cs"/>
              </a:rPr>
              <a:t>سرطان معده و پپتیک اولسر باعث بیش از یک میلیون مورد مرگ در سراسر جهان در هرسال می شود و با توجه به اینکه عفونت قابل انتقال می باشد مسئله جدی برای سلامت عمومی می باشد. استفاده از آنتی بیوتیک ها برای درمان عفونت ها در انسان ها وحیوانات بیشتر از چند دهه است که مورد استفاده قرار گرفته است، که این امر منجر به بروز مقاومت های چند گانه به عوامل ضد میکروبی در میکروب ها شده است. مقاومت به آنتی بیوتیک ها از چندین طریق به وجود می آید که از  مهمترین آنها می توان به موتاسیون های سایت های هدف، یا کسب ژن های مقاومت به آنتی بیوتیک ها از دیگر پاتوژن ها اشاره کرد. تا به امروز مقاومت های چند گانه دارویی بزرگترین چالش در مدیریت بیماری های عفونی می باشد . گرچه مطالعات زیادی برای توسعه و تولید آنتی بیوتیک ها ی جدید به سرعت در حال پیشرفت است اما شناسایی اهداف دارویی جدید در میکروب ها نیز جهت کنترل عفونت از اهمیت بالای برخوردار است . امروزه مقاومت به یک شکل جهانی تبدیل شده است بنابر این یافتن آنتی بیوتیک های جدید به عنوان یک استراتژی در ادامه درمان آنتی بیوتیکی یک نیاز فوری می باشد</a:t>
            </a:r>
            <a:r>
              <a:rPr lang="fa-IR" sz="1800" dirty="0">
                <a:cs typeface="+mj-cs"/>
              </a:rPr>
              <a:t>.</a:t>
            </a:r>
            <a:endParaRPr lang="en-US" sz="1800" dirty="0">
              <a:cs typeface="+mj-cs"/>
            </a:endParaRP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5</a:t>
            </a:fld>
            <a:endParaRPr kumimoji="0" lang="en-US"/>
          </a:p>
        </p:txBody>
      </p:sp>
    </p:spTree>
    <p:extLst>
      <p:ext uri="{BB962C8B-B14F-4D97-AF65-F5344CB8AC3E}">
        <p14:creationId xmlns:p14="http://schemas.microsoft.com/office/powerpoint/2010/main" val="196515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403" y="620688"/>
            <a:ext cx="10972800" cy="5271864"/>
          </a:xfrm>
        </p:spPr>
        <p:txBody>
          <a:bodyPr>
            <a:noAutofit/>
          </a:bodyPr>
          <a:lstStyle/>
          <a:p>
            <a:pPr algn="just">
              <a:lnSpc>
                <a:spcPct val="150000"/>
              </a:lnSpc>
            </a:pPr>
            <a:r>
              <a:rPr lang="en-US" sz="1800" dirty="0">
                <a:cs typeface="+mj-cs"/>
              </a:rPr>
              <a:t> </a:t>
            </a:r>
            <a:r>
              <a:rPr lang="ar-SA" sz="1800" dirty="0">
                <a:cs typeface="+mj-cs"/>
              </a:rPr>
              <a:t>رژیم درمانی سه گانه ای که توسط </a:t>
            </a:r>
            <a:r>
              <a:rPr lang="x-none" sz="1800">
                <a:cs typeface="+mj-cs"/>
              </a:rPr>
              <a:t>WHO</a:t>
            </a:r>
            <a:r>
              <a:rPr lang="ar-SA" sz="1800" dirty="0">
                <a:cs typeface="+mj-cs"/>
              </a:rPr>
              <a:t>(سازمان جهانی بهداشت)برای درمان هلیکوباکتر پیلوری پیشنهاد شده است  شامل خط اول و دوم وسومدرمان می باشد که خط اول بصورت امپرازول,آموکسی سیلین  وکلاریترومایسین به مدت 10 روز صورت می گیرد وخط دوم شامل آنتی بیوتیک های مترونیدازول, تتراسایکلین وبیسموت سابسیلیکات به مدت 14 روز می باشد, که خط اول ودوم در ایران رایج می باشد. </a:t>
            </a:r>
            <a:endParaRPr lang="en-US" sz="1800" dirty="0">
              <a:cs typeface="+mj-cs"/>
            </a:endParaRPr>
          </a:p>
          <a:p>
            <a:pPr algn="just">
              <a:lnSpc>
                <a:spcPct val="150000"/>
              </a:lnSpc>
            </a:pPr>
            <a:r>
              <a:rPr lang="ar-SA" sz="1800" dirty="0">
                <a:cs typeface="+mj-cs"/>
              </a:rPr>
              <a:t>در دهه 1940 پنی سیلین بعنوان اولین آنتی بیوتیک کشف شده علیه استافیلوکوکوس اورئوس بکار گرفته شد. به دنبال آن مقاومت به پنی سیلین در سال 1945 مشاهده گردید  و سپس استافیلوکوکوس اورئوس مقاوم به پنی سیلین بعنوان یک مشکل جهانی مطرح گردید و در سال 1959 متی سیلین بعنوان دارویی در درمان این باکتری ها بکار گرفته شد . در سال 1961 اولین مقامت به متی سیلین گزارش گردید</a:t>
            </a:r>
            <a:r>
              <a:rPr lang="fa-IR" sz="1800" dirty="0">
                <a:cs typeface="+mj-cs"/>
              </a:rPr>
              <a:t>.</a:t>
            </a:r>
            <a:endParaRPr lang="en-US" sz="1800" dirty="0">
              <a:cs typeface="+mj-cs"/>
            </a:endParaRP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6</a:t>
            </a:fld>
            <a:endParaRPr kumimoji="0" lang="en-US"/>
          </a:p>
        </p:txBody>
      </p:sp>
    </p:spTree>
    <p:extLst>
      <p:ext uri="{BB962C8B-B14F-4D97-AF65-F5344CB8AC3E}">
        <p14:creationId xmlns:p14="http://schemas.microsoft.com/office/powerpoint/2010/main" val="155400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685800"/>
            <a:ext cx="10058400" cy="5263480"/>
          </a:xfrm>
        </p:spPr>
        <p:txBody>
          <a:bodyPr>
            <a:normAutofit fontScale="85000" lnSpcReduction="10000"/>
          </a:bodyPr>
          <a:lstStyle/>
          <a:p>
            <a:pPr algn="just">
              <a:lnSpc>
                <a:spcPct val="150000"/>
              </a:lnSpc>
            </a:pPr>
            <a:r>
              <a:rPr lang="ar-SA" dirty="0">
                <a:cs typeface="+mj-cs"/>
              </a:rPr>
              <a:t>با توجه به فراوانی شکایات بیماران و جامعه پزشکی از عدم درمان موفق آنتی بیوتیکی و عود عفونت های ناشی از هلیکوباکترپیلوری و اینکه پرسیستر سل ها نقش بسزایی در ایجاد مقاومت های آنتی بیوتیکی ایفا می کنند، لذا بران شدیم که با شناسایی وضعیت مقاومت آنتی بیوتیکی در هلیکوباکتر پیلوری  و همچنین تعیین میزان سلول های پرسیستر گامی در جهت حذف این سلول ها برداریم. در این مطالعه  بعد از انجام تست های آزمایشگاهی و تایید هترورزیستنسی، جامعه مورد مطالعه(بیماران) به دو گروه تقسیم خواهد شد، به گروه اول انتی بیوتیک های رایج درمان هلیکوباکتر و گروه دوم تتراسایکلین به رژیم درمانی اضافه خواهد شد(تتراسایکلین آنتی بیوتیکی با نفوذ بالاتر به درون سلول می باشد واین اهمیت انتخاب این آنتی بیوتیک می باشد) سپس بعد از سپری شدن یک دوره ی یک 30روزه ، بیمارانی که تتراسایکلین دریافت کرده بودند را از نظر میزان عود عفونت بررسی خواهیم کرد. </a:t>
            </a:r>
            <a:endParaRPr lang="en-US" dirty="0">
              <a:cs typeface="+mj-cs"/>
            </a:endParaRP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7</a:t>
            </a:fld>
            <a:endParaRPr kumimoji="0" lang="en-US"/>
          </a:p>
        </p:txBody>
      </p:sp>
    </p:spTree>
    <p:extLst>
      <p:ext uri="{BB962C8B-B14F-4D97-AF65-F5344CB8AC3E}">
        <p14:creationId xmlns:p14="http://schemas.microsoft.com/office/powerpoint/2010/main" val="74235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1979" y="577516"/>
            <a:ext cx="9042400" cy="1600200"/>
          </a:xfrm>
        </p:spPr>
        <p:txBody>
          <a:bodyPr>
            <a:normAutofit fontScale="90000"/>
          </a:bodyPr>
          <a:lstStyle/>
          <a:p>
            <a:pPr algn="r"/>
            <a:r>
              <a:rPr lang="fa-IR" b="1" dirty="0">
                <a:cs typeface="B Titr" panose="00000700000000000000" pitchFamily="2" charset="-78"/>
              </a:rPr>
              <a:t>اهداف</a:t>
            </a:r>
            <a:r>
              <a:rPr lang="en-US" dirty="0"/>
              <a:t/>
            </a:r>
            <a:br>
              <a:rPr lang="en-US" dirty="0"/>
            </a:br>
            <a:endParaRPr lang="fa-IR" dirty="0"/>
          </a:p>
        </p:txBody>
      </p:sp>
      <p:sp>
        <p:nvSpPr>
          <p:cNvPr id="3" name="Content Placeholder 2"/>
          <p:cNvSpPr>
            <a:spLocks noGrp="1"/>
          </p:cNvSpPr>
          <p:nvPr>
            <p:ph idx="1"/>
          </p:nvPr>
        </p:nvSpPr>
        <p:spPr>
          <a:xfrm>
            <a:off x="1242646" y="2088399"/>
            <a:ext cx="9982939" cy="3880773"/>
          </a:xfrm>
        </p:spPr>
        <p:txBody>
          <a:bodyPr>
            <a:normAutofit/>
          </a:bodyPr>
          <a:lstStyle/>
          <a:p>
            <a:pPr algn="just">
              <a:lnSpc>
                <a:spcPct val="150000"/>
              </a:lnSpc>
            </a:pPr>
            <a:r>
              <a:rPr lang="fa-IR" sz="2800" b="1" dirty="0">
                <a:cs typeface="+mj-cs"/>
              </a:rPr>
              <a:t>هدف اصلی : </a:t>
            </a:r>
          </a:p>
          <a:p>
            <a:pPr>
              <a:lnSpc>
                <a:spcPct val="200000"/>
              </a:lnSpc>
            </a:pPr>
            <a:r>
              <a:rPr lang="fa-IR" dirty="0">
                <a:cs typeface="+mj-cs"/>
              </a:rPr>
              <a:t>تعیین شیوع هترورزیستنس هلیکوباکتر پیلوری و پیگیری درمانی در بیماران مراجعه کننده به مطب های خصوصی شهر ایلام</a:t>
            </a:r>
            <a:endParaRPr lang="en-US" dirty="0">
              <a:cs typeface="+mj-cs"/>
            </a:endParaRPr>
          </a:p>
        </p:txBody>
      </p:sp>
    </p:spTree>
    <p:extLst>
      <p:ext uri="{BB962C8B-B14F-4D97-AF65-F5344CB8AC3E}">
        <p14:creationId xmlns:p14="http://schemas.microsoft.com/office/powerpoint/2010/main" val="242771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616705"/>
            <a:ext cx="10858175" cy="5588780"/>
          </a:xfrm>
        </p:spPr>
        <p:txBody>
          <a:bodyPr>
            <a:noAutofit/>
          </a:bodyPr>
          <a:lstStyle/>
          <a:p>
            <a:pPr lvl="0">
              <a:lnSpc>
                <a:spcPct val="200000"/>
              </a:lnSpc>
            </a:pPr>
            <a:r>
              <a:rPr lang="fa-IR" sz="2000" b="1" dirty="0">
                <a:solidFill>
                  <a:srgbClr val="C00000"/>
                </a:solidFill>
                <a:cs typeface="+mj-cs"/>
              </a:rPr>
              <a:t>اهداف اختصاصی :</a:t>
            </a:r>
          </a:p>
          <a:p>
            <a:pPr lvl="0">
              <a:lnSpc>
                <a:spcPct val="200000"/>
              </a:lnSpc>
            </a:pPr>
            <a:r>
              <a:rPr lang="ar-SA" sz="2000" dirty="0">
                <a:cs typeface="+mj-cs"/>
              </a:rPr>
              <a:t>تعیین وضعیت مقاومت ایزوله های هلیکو باکتر پیلوری در بیماران مورد مطالعه</a:t>
            </a:r>
            <a:endParaRPr lang="en-US" sz="2000" dirty="0">
              <a:cs typeface="+mj-cs"/>
            </a:endParaRPr>
          </a:p>
          <a:p>
            <a:pPr lvl="0">
              <a:lnSpc>
                <a:spcPct val="200000"/>
              </a:lnSpc>
            </a:pPr>
            <a:r>
              <a:rPr lang="en-US" sz="2000" dirty="0">
                <a:cs typeface="+mj-cs"/>
              </a:rPr>
              <a:t> </a:t>
            </a:r>
            <a:r>
              <a:rPr lang="ar-SA" sz="2000" dirty="0">
                <a:cs typeface="+mj-cs"/>
              </a:rPr>
              <a:t>تعیین میزان هترورزیستنسی در میان ایزوله های هلیکو باکتر پیلوری در بیماران مورد مطالعه</a:t>
            </a:r>
            <a:endParaRPr lang="en-US" sz="2000" dirty="0">
              <a:cs typeface="+mj-cs"/>
            </a:endParaRPr>
          </a:p>
          <a:p>
            <a:pPr lvl="0">
              <a:lnSpc>
                <a:spcPct val="200000"/>
              </a:lnSpc>
            </a:pPr>
            <a:r>
              <a:rPr lang="en-US" sz="2000" dirty="0">
                <a:cs typeface="+mj-cs"/>
              </a:rPr>
              <a:t> </a:t>
            </a:r>
            <a:r>
              <a:rPr lang="ar-SA" sz="2000" dirty="0">
                <a:cs typeface="+mj-cs"/>
              </a:rPr>
              <a:t>تعیین عود عفونت بیماران دارای هترورزیستنسی در بیماران مورد مطالعه </a:t>
            </a:r>
            <a:endParaRPr lang="en-US" sz="2000" dirty="0">
              <a:cs typeface="+mj-cs"/>
            </a:endParaRPr>
          </a:p>
          <a:p>
            <a:pPr lvl="0">
              <a:lnSpc>
                <a:spcPct val="200000"/>
              </a:lnSpc>
            </a:pPr>
            <a:r>
              <a:rPr lang="ar-SA" sz="2000" dirty="0">
                <a:cs typeface="+mj-cs"/>
              </a:rPr>
              <a:t>تعیین امکان درمان بیماران عود شده ناشی از هترورزیستنسی در بیماران مورد مطالعه </a:t>
            </a:r>
            <a:endParaRPr lang="en-US" sz="2000" dirty="0">
              <a:cs typeface="+mj-cs"/>
            </a:endParaRPr>
          </a:p>
          <a:p>
            <a:pPr>
              <a:lnSpc>
                <a:spcPct val="200000"/>
              </a:lnSpc>
            </a:pPr>
            <a:r>
              <a:rPr lang="fa-IR" sz="2000" b="1" dirty="0">
                <a:cs typeface="+mj-cs"/>
              </a:rPr>
              <a:t> </a:t>
            </a:r>
            <a:endParaRPr lang="en-US" sz="2000" dirty="0">
              <a:cs typeface="+mj-cs"/>
            </a:endParaRPr>
          </a:p>
          <a:p>
            <a:pPr marL="0" indent="0" algn="just">
              <a:lnSpc>
                <a:spcPct val="200000"/>
              </a:lnSpc>
              <a:buNone/>
            </a:pPr>
            <a:endParaRPr lang="en-US" sz="2000" dirty="0">
              <a:solidFill>
                <a:srgbClr val="C00000"/>
              </a:solidFill>
              <a:cs typeface="+mj-cs"/>
            </a:endParaRPr>
          </a:p>
        </p:txBody>
      </p:sp>
    </p:spTree>
    <p:extLst>
      <p:ext uri="{BB962C8B-B14F-4D97-AF65-F5344CB8AC3E}">
        <p14:creationId xmlns:p14="http://schemas.microsoft.com/office/powerpoint/2010/main" val="3173924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565</TotalTime>
  <Words>3231</Words>
  <Application>Microsoft Office PowerPoint</Application>
  <PresentationFormat>Custom</PresentationFormat>
  <Paragraphs>258</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NewsPrint</vt:lpstr>
      <vt:lpstr>PowerPoint Presentation</vt:lpstr>
      <vt:lpstr>بررسی میزان هترورزیستنس- هلیکوباکتر پیلوری و پیگیری درمانی در بیماران مراجعه کننده مطب های خصوصی شهرستان ایلام</vt:lpstr>
      <vt:lpstr>مقدمه</vt:lpstr>
      <vt:lpstr>PowerPoint Presentation</vt:lpstr>
      <vt:lpstr>PowerPoint Presentation</vt:lpstr>
      <vt:lpstr>PowerPoint Presentation</vt:lpstr>
      <vt:lpstr>PowerPoint Presentation</vt:lpstr>
      <vt:lpstr>اهداف </vt:lpstr>
      <vt:lpstr>PowerPoint Presentation</vt:lpstr>
      <vt:lpstr>اهداف کاربردی </vt:lpstr>
      <vt:lpstr>Material and Methods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علل نارسایی حاد کلیه در بیماران بستری در ICU  بیمارستان شهید مصطفی خمینی(ره) شهر ایلام</dc:title>
  <dc:creator>Z.S</dc:creator>
  <cp:lastModifiedBy>f</cp:lastModifiedBy>
  <cp:revision>84</cp:revision>
  <dcterms:created xsi:type="dcterms:W3CDTF">2019-10-25T07:56:57Z</dcterms:created>
  <dcterms:modified xsi:type="dcterms:W3CDTF">2023-07-02T06:00:20Z</dcterms:modified>
</cp:coreProperties>
</file>